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media/image11.svg" ContentType="image/svg+xml"/>
  <Override PartName="/ppt/media/image13.svg" ContentType="image/svg+xml"/>
  <Override PartName="/ppt/media/image15.svg" ContentType="image/svg+xml"/>
  <Override PartName="/ppt/media/image18.svg" ContentType="image/svg+xml"/>
  <Override PartName="/ppt/media/image21.svg" ContentType="image/svg+xml"/>
  <Override PartName="/ppt/media/image23.svg" ContentType="image/svg+xml"/>
  <Override PartName="/ppt/media/image25.svg" ContentType="image/svg+xml"/>
  <Override PartName="/ppt/media/image27.svg" ContentType="image/svg+xml"/>
  <Override PartName="/ppt/media/image5.webp" ContentType="image/webp"/>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409" r:id="rId3"/>
    <p:sldId id="410" r:id="rId4"/>
    <p:sldId id="411" r:id="rId5"/>
    <p:sldId id="412" r:id="rId6"/>
    <p:sldId id="451" r:id="rId7"/>
    <p:sldId id="414" r:id="rId8"/>
    <p:sldId id="416" r:id="rId9"/>
    <p:sldId id="450" r:id="rId10"/>
    <p:sldId id="420" r:id="rId11"/>
    <p:sldId id="453" r:id="rId12"/>
    <p:sldId id="452" r:id="rId13"/>
    <p:sldId id="434" r:id="rId14"/>
    <p:sldId id="449" r:id="rId15"/>
    <p:sldId id="429" r:id="rId16"/>
    <p:sldId id="430" r:id="rId17"/>
    <p:sldId id="431" r:id="rId18"/>
    <p:sldId id="413" r:id="rId19"/>
    <p:sldId id="421" r:id="rId20"/>
    <p:sldId id="419" r:id="rId21"/>
    <p:sldId id="432" r:id="rId22"/>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0A7"/>
    <a:srgbClr val="64BDBF"/>
    <a:srgbClr val="FFFFFF"/>
    <a:srgbClr val="ECC1D5"/>
    <a:srgbClr val="8ACECE"/>
    <a:srgbClr val="F2D6E3"/>
    <a:srgbClr val="F8E7ED"/>
    <a:srgbClr val="DC8680"/>
    <a:srgbClr val="5272A7"/>
    <a:srgbClr val="FCCF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4" d="100"/>
          <a:sy n="114" d="100"/>
        </p:scale>
        <p:origin x="540" y="108"/>
      </p:cViewPr>
      <p:guideLst>
        <p:guide orient="horz" pos="2273"/>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117.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solidFill>
                <a:srgbClr val="D9D9D9"/>
              </a:solidFill>
              <a:ln>
                <a:noFill/>
              </a:ln>
              <a:effectLst/>
            </c:spPr>
          </c:dPt>
          <c:dPt>
            <c:idx val="1"/>
            <c:bubble3D val="0"/>
            <c:spPr>
              <a:solidFill>
                <a:srgbClr val="64BDBF"/>
              </a:solidFill>
              <a:ln>
                <a:noFill/>
              </a:ln>
              <a:effectLst/>
            </c:spPr>
          </c:dPt>
          <c:dPt>
            <c:idx val="2"/>
            <c:bubble3D val="0"/>
            <c:spPr>
              <a:solidFill>
                <a:srgbClr val="D9D9D9"/>
              </a:solidFill>
              <a:ln>
                <a:noFill/>
              </a:ln>
              <a:effectLst/>
            </c:spPr>
          </c:dPt>
          <c:dPt>
            <c:idx val="3"/>
            <c:bubble3D val="0"/>
            <c:spPr>
              <a:solidFill>
                <a:srgbClr val="FA90A7"/>
              </a:solidFill>
              <a:ln>
                <a:noFill/>
              </a:ln>
              <a:effectLst/>
            </c:spPr>
          </c:dPt>
          <c:dLbls>
            <c:delete val="1"/>
          </c:dLbls>
          <c:cat>
            <c:numRef>
              <c:f>Sheet1!$A$2:$A$5</c:f>
              <c:numCache>
                <c:formatCode>General</c:formatCode>
                <c:ptCount val="4"/>
                <c:pt idx="0">
                  <c:v>1</c:v>
                </c:pt>
                <c:pt idx="1">
                  <c:v>2</c:v>
                </c:pt>
                <c:pt idx="2">
                  <c:v>3</c:v>
                </c:pt>
                <c:pt idx="3">
                  <c:v>4</c:v>
                </c:pt>
              </c:numCache>
            </c:numRef>
          </c:cat>
          <c:val>
            <c:numRef>
              <c:f>Sheet1!$B$2:$B$5</c:f>
              <c:numCache>
                <c:formatCode>General</c:formatCode>
                <c:ptCount val="4"/>
                <c:pt idx="0">
                  <c:v>25</c:v>
                </c:pt>
                <c:pt idx="1">
                  <c:v>40</c:v>
                </c:pt>
                <c:pt idx="2">
                  <c:v>15</c:v>
                </c:pt>
                <c:pt idx="3">
                  <c:v>20</c:v>
                </c:pt>
              </c:numCache>
            </c:numRef>
          </c:val>
        </c:ser>
        <c:dLbls>
          <c:showLegendKey val="0"/>
          <c:showVal val="0"/>
          <c:showCatName val="0"/>
          <c:showSerName val="0"/>
          <c:showPercent val="0"/>
          <c:showBubbleSize val="0"/>
          <c:showLeaderLines val="1"/>
        </c:dLbls>
        <c:firstSliceAng val="47"/>
        <c:holeSize val="90"/>
      </c:doughnutChart>
      <c:spPr>
        <a:noFill/>
        <a:ln>
          <a:noFill/>
        </a:ln>
        <a:effectLst/>
      </c:spPr>
    </c:plotArea>
    <c:plotVisOnly val="1"/>
    <c:dispBlanksAs val="gap"/>
    <c:showDLblsOverMax val="0"/>
    <c:extLst>
      <c:ext uri="{0b15fc19-7d7d-44ad-8c2d-2c3a37ce22c3}">
        <chartProps xmlns="https://web.wps.cn/et/2018/main" chartId="{3927df78-3b36-45f7-ae16-8076c9885325}"/>
      </c:ext>
    </c:extLst>
  </c:chart>
  <c:spPr>
    <a:noFill/>
    <a:ln>
      <a:noFill/>
    </a:ln>
    <a:effectLst/>
  </c:spPr>
  <c:txPr>
    <a:bodyPr rot="0" spcFirstLastPara="0" vertOverflow="ellipsis" horzOverflow="overflow" vert="horz" wrap="square" anchor="ctr" anchorCtr="1"/>
    <a:lstStyle/>
    <a:p>
      <a:pPr>
        <a:defRPr lang="zh-CN" sz="1800">
          <a:latin typeface="幼圆" panose="02010509060101010101" charset="-122"/>
          <a:ea typeface="幼圆" panose="02010509060101010101" charset="-122"/>
          <a:cs typeface="幼圆" panose="02010509060101010101" charset="-122"/>
          <a:sym typeface="幼圆" panose="02010509060101010101" charset="-122"/>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panose="02020400000000000000" charset="-122"/>
              </a:rPr>
            </a:fld>
            <a:endParaRPr lang="zh-CN" altLang="en-US">
              <a:cs typeface="思源宋体" panose="0202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panose="02020400000000000000" charset="-122"/>
              </a:rPr>
            </a:fld>
            <a:endParaRPr lang="zh-CN" altLang="en-US">
              <a:cs typeface="思源宋体" panose="0202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3.png>
</file>

<file path=ppt/media/image4.png>
</file>

<file path=ppt/media/image5.webp>
</file>

<file path=ppt/media/image6.pn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panose="02020400000000000000" charset="-122"/>
                <a:ea typeface="思源宋体" panose="02020400000000000000" charset="-122"/>
                <a:cs typeface="思源宋体" panose="020204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panose="02020400000000000000" charset="-122"/>
                <a:ea typeface="思源宋体" panose="02020400000000000000" charset="-122"/>
                <a:cs typeface="思源宋体" panose="020204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1pPr>
    <a:lvl2pPr marL="4572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2pPr>
    <a:lvl3pPr marL="9144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3pPr>
    <a:lvl4pPr marL="13716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4pPr>
    <a:lvl5pPr marL="18288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3" name="矩形 2"/>
          <p:cNvSpPr/>
          <p:nvPr userDrawn="1"/>
        </p:nvSpPr>
        <p:spPr>
          <a:xfrm>
            <a:off x="288290" y="635"/>
            <a:ext cx="11617325" cy="6854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4" name="Picture 4"/>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7" name="图片 6"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20" name="矩形 19"/>
          <p:cNvSpPr/>
          <p:nvPr userDrawn="1"/>
        </p:nvSpPr>
        <p:spPr>
          <a:xfrm>
            <a:off x="321310" y="363220"/>
            <a:ext cx="11551285" cy="6131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2" name="Picture 2"/>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tags" Target="../tags/tag1.xml"/><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tretch>
            <a:fillRect/>
          </a:stretch>
        </p:blipFill>
        <p:spPr>
          <a:xfrm>
            <a:off x="10991850" y="6362700"/>
            <a:ext cx="1009650" cy="304800"/>
          </a:xfrm>
          <a:prstGeom prst="rect">
            <a:avLst/>
          </a:prstGeom>
        </p:spPr>
      </p:pic>
    </p:spTree>
    <p:custDataLst>
      <p:tags r:id="rId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advTm="2000">
    <p:wedge/>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9.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1.xml"/><Relationship Id="rId1" Type="http://schemas.openxmlformats.org/officeDocument/2006/relationships/chart" Target="../charts/char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15.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7" Type="http://schemas.openxmlformats.org/officeDocument/2006/relationships/slideLayout" Target="../slideLayouts/slideLayout2.xml"/><Relationship Id="rId26" Type="http://schemas.openxmlformats.org/officeDocument/2006/relationships/tags" Target="../tags/tag80.xml"/><Relationship Id="rId25" Type="http://schemas.openxmlformats.org/officeDocument/2006/relationships/image" Target="../media/image27.svg"/><Relationship Id="rId24" Type="http://schemas.openxmlformats.org/officeDocument/2006/relationships/image" Target="../media/image26.png"/><Relationship Id="rId23" Type="http://schemas.openxmlformats.org/officeDocument/2006/relationships/tags" Target="../tags/tag79.xml"/><Relationship Id="rId22" Type="http://schemas.openxmlformats.org/officeDocument/2006/relationships/image" Target="../media/image25.svg"/><Relationship Id="rId21" Type="http://schemas.openxmlformats.org/officeDocument/2006/relationships/image" Target="../media/image24.png"/><Relationship Id="rId20" Type="http://schemas.openxmlformats.org/officeDocument/2006/relationships/tags" Target="../tags/tag78.xml"/><Relationship Id="rId2" Type="http://schemas.openxmlformats.org/officeDocument/2006/relationships/tags" Target="../tags/tag64.xml"/><Relationship Id="rId19" Type="http://schemas.openxmlformats.org/officeDocument/2006/relationships/image" Target="../media/image23.svg"/><Relationship Id="rId18" Type="http://schemas.openxmlformats.org/officeDocument/2006/relationships/image" Target="../media/image22.png"/><Relationship Id="rId17" Type="http://schemas.openxmlformats.org/officeDocument/2006/relationships/tags" Target="../tags/tag77.xml"/><Relationship Id="rId16" Type="http://schemas.openxmlformats.org/officeDocument/2006/relationships/image" Target="../media/image21.svg"/><Relationship Id="rId15" Type="http://schemas.openxmlformats.org/officeDocument/2006/relationships/image" Target="../media/image20.png"/><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tags" Target="../tags/tag8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19.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2" Type="http://schemas.openxmlformats.org/officeDocument/2006/relationships/slideLayout" Target="../slideLayouts/slideLayout2.xml"/><Relationship Id="rId31" Type="http://schemas.openxmlformats.org/officeDocument/2006/relationships/tags" Target="../tags/tag115.xml"/><Relationship Id="rId30" Type="http://schemas.openxmlformats.org/officeDocument/2006/relationships/tags" Target="../tags/tag114.xml"/><Relationship Id="rId3" Type="http://schemas.openxmlformats.org/officeDocument/2006/relationships/tags" Target="../tags/tag87.xml"/><Relationship Id="rId29" Type="http://schemas.openxmlformats.org/officeDocument/2006/relationships/tags" Target="../tags/tag113.xml"/><Relationship Id="rId28" Type="http://schemas.openxmlformats.org/officeDocument/2006/relationships/tags" Target="../tags/tag112.xml"/><Relationship Id="rId27" Type="http://schemas.openxmlformats.org/officeDocument/2006/relationships/tags" Target="../tags/tag111.xml"/><Relationship Id="rId26" Type="http://schemas.openxmlformats.org/officeDocument/2006/relationships/tags" Target="../tags/tag110.xml"/><Relationship Id="rId25" Type="http://schemas.openxmlformats.org/officeDocument/2006/relationships/tags" Target="../tags/tag109.xml"/><Relationship Id="rId24" Type="http://schemas.openxmlformats.org/officeDocument/2006/relationships/tags" Target="../tags/tag108.xml"/><Relationship Id="rId23" Type="http://schemas.openxmlformats.org/officeDocument/2006/relationships/tags" Target="../tags/tag107.xml"/><Relationship Id="rId22" Type="http://schemas.openxmlformats.org/officeDocument/2006/relationships/tags" Target="../tags/tag106.xml"/><Relationship Id="rId21" Type="http://schemas.openxmlformats.org/officeDocument/2006/relationships/tags" Target="../tags/tag105.xml"/><Relationship Id="rId20" Type="http://schemas.openxmlformats.org/officeDocument/2006/relationships/tags" Target="../tags/tag104.xml"/><Relationship Id="rId2" Type="http://schemas.openxmlformats.org/officeDocument/2006/relationships/tags" Target="../tags/tag86.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tags" Target="../tags/tag85.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0" Type="http://schemas.openxmlformats.org/officeDocument/2006/relationships/slideLayout" Target="../slideLayouts/slideLayout1.xml"/><Relationship Id="rId2" Type="http://schemas.openxmlformats.org/officeDocument/2006/relationships/image" Target="../media/image4.png"/><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6.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xml"/><Relationship Id="rId5" Type="http://schemas.openxmlformats.org/officeDocument/2006/relationships/image" Target="../media/image5.webp"/><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3" Type="http://schemas.openxmlformats.org/officeDocument/2006/relationships/slideLayout" Target="../slideLayouts/slideLayout2.xml"/><Relationship Id="rId22" Type="http://schemas.openxmlformats.org/officeDocument/2006/relationships/tags" Target="../tags/tag44.xml"/><Relationship Id="rId21" Type="http://schemas.openxmlformats.org/officeDocument/2006/relationships/image" Target="../media/image15.svg"/><Relationship Id="rId20" Type="http://schemas.openxmlformats.org/officeDocument/2006/relationships/image" Target="../media/image14.png"/><Relationship Id="rId2" Type="http://schemas.openxmlformats.org/officeDocument/2006/relationships/tags" Target="../tags/tag33.xml"/><Relationship Id="rId19" Type="http://schemas.openxmlformats.org/officeDocument/2006/relationships/tags" Target="../tags/tag43.xml"/><Relationship Id="rId18" Type="http://schemas.openxmlformats.org/officeDocument/2006/relationships/image" Target="../media/image13.svg"/><Relationship Id="rId17" Type="http://schemas.openxmlformats.org/officeDocument/2006/relationships/image" Target="../media/image12.png"/><Relationship Id="rId16" Type="http://schemas.openxmlformats.org/officeDocument/2006/relationships/tags" Target="../tags/tag42.xml"/><Relationship Id="rId15" Type="http://schemas.openxmlformats.org/officeDocument/2006/relationships/image" Target="../media/image11.svg"/><Relationship Id="rId14" Type="http://schemas.openxmlformats.org/officeDocument/2006/relationships/image" Target="../media/image10.png"/><Relationship Id="rId13" Type="http://schemas.openxmlformats.org/officeDocument/2006/relationships/tags" Target="../tags/tag41.xml"/><Relationship Id="rId12" Type="http://schemas.openxmlformats.org/officeDocument/2006/relationships/image" Target="../media/image9.png"/><Relationship Id="rId11" Type="http://schemas.openxmlformats.org/officeDocument/2006/relationships/tags" Target="../tags/tag40.xml"/><Relationship Id="rId10" Type="http://schemas.openxmlformats.org/officeDocument/2006/relationships/image" Target="../media/image8.svg"/><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8.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image" Target="../media/image16.jpeg"/><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5" Type="http://schemas.openxmlformats.org/officeDocument/2006/relationships/slideLayout" Target="../slideLayouts/slideLayout2.xml"/><Relationship Id="rId14" Type="http://schemas.openxmlformats.org/officeDocument/2006/relationships/tags" Target="../tags/tag56.xml"/><Relationship Id="rId13" Type="http://schemas.openxmlformats.org/officeDocument/2006/relationships/image" Target="../media/image18.svg"/><Relationship Id="rId12" Type="http://schemas.openxmlformats.org/officeDocument/2006/relationships/image" Target="../media/image17.png"/><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甜甜的日子">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215370" y="7614920"/>
            <a:ext cx="619125" cy="619125"/>
          </a:xfrm>
          <a:prstGeom prst="rect">
            <a:avLst/>
          </a:prstGeom>
        </p:spPr>
      </p:pic>
      <p:grpSp>
        <p:nvGrpSpPr>
          <p:cNvPr id="8" name="组合 7"/>
          <p:cNvGrpSpPr/>
          <p:nvPr/>
        </p:nvGrpSpPr>
        <p:grpSpPr>
          <a:xfrm>
            <a:off x="-635" y="3810"/>
            <a:ext cx="12192635" cy="6854190"/>
            <a:chOff x="-1" y="6"/>
            <a:chExt cx="19201" cy="10794"/>
          </a:xfrm>
        </p:grpSpPr>
        <p:pic>
          <p:nvPicPr>
            <p:cNvPr id="6" name="图片 5" descr="浅色柔色"/>
            <p:cNvPicPr>
              <a:picLocks noChangeAspect="1"/>
            </p:cNvPicPr>
            <p:nvPr/>
          </p:nvPicPr>
          <p:blipFill>
            <a:blip r:embed="rId4"/>
            <a:stretch>
              <a:fillRect/>
            </a:stretch>
          </p:blipFill>
          <p:spPr>
            <a:xfrm rot="16200000">
              <a:off x="4203" y="-4198"/>
              <a:ext cx="10794" cy="19201"/>
            </a:xfrm>
            <a:prstGeom prst="rect">
              <a:avLst/>
            </a:prstGeom>
          </p:spPr>
        </p:pic>
        <p:sp>
          <p:nvSpPr>
            <p:cNvPr id="13" name="文本框 12"/>
            <p:cNvSpPr txBox="1"/>
            <p:nvPr/>
          </p:nvSpPr>
          <p:spPr>
            <a:xfrm>
              <a:off x="4876" y="2781"/>
              <a:ext cx="9672" cy="2082"/>
            </a:xfrm>
            <a:prstGeom prst="rect">
              <a:avLst/>
            </a:prstGeom>
            <a:noFill/>
          </p:spPr>
          <p:txBody>
            <a:bodyPr wrap="square" rtlCol="0">
              <a:spAutoFit/>
            </a:bodyPr>
            <a:p>
              <a:pPr algn="dist"/>
              <a:r>
                <a:rPr lang="en-US" altLang="zh-CN" sz="8000">
                  <a:solidFill>
                    <a:srgbClr val="ECC1D5"/>
                  </a:solidFill>
                  <a:latin typeface="Arial" panose="020B0604020202020204" pitchFamily="34" charset="0"/>
                  <a:ea typeface="幼圆" panose="02010509060101010101" charset="-122"/>
                  <a:cs typeface="思源宋体" panose="02020400000000000000" charset="-122"/>
                </a:rPr>
                <a:t>Chain</a:t>
              </a:r>
              <a:r>
                <a:rPr lang="en-US" sz="8000">
                  <a:solidFill>
                    <a:srgbClr val="64BDBF"/>
                  </a:solidFill>
                  <a:latin typeface="Arial" panose="020B0604020202020204" pitchFamily="34" charset="0"/>
                  <a:ea typeface="幼圆" panose="02010509060101010101" charset="-122"/>
                  <a:cs typeface="思源宋体" panose="02020400000000000000" charset="-122"/>
                </a:rPr>
                <a:t>Warner</a:t>
              </a:r>
              <a:endParaRPr lang="en-US" sz="80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8" name="文本框 17"/>
            <p:cNvSpPr txBox="1"/>
            <p:nvPr/>
          </p:nvSpPr>
          <p:spPr>
            <a:xfrm>
              <a:off x="2782" y="5400"/>
              <a:ext cx="13634" cy="1403"/>
            </a:xfrm>
            <a:prstGeom prst="rect">
              <a:avLst/>
            </a:prstGeom>
            <a:noFill/>
          </p:spPr>
          <p:txBody>
            <a:bodyPr wrap="square" rtlCol="0">
              <a:noAutofit/>
            </a:bodyPr>
            <a:p>
              <a:pPr algn="ctr"/>
              <a:r>
                <a:rPr sz="4000" b="1">
                  <a:latin typeface="幼圆" panose="02010509060101010101" charset="-122"/>
                  <a:ea typeface="幼圆" panose="02010509060101010101" charset="-122"/>
                  <a:cs typeface="幼圆" panose="02010509060101010101" charset="-122"/>
                  <a:sym typeface="+mn-ea"/>
                </a:rPr>
                <a:t>基于</a:t>
              </a:r>
              <a:r>
                <a:rPr lang="zh-CN" altLang="en-US" sz="4000" b="1">
                  <a:latin typeface="幼圆" panose="02010509060101010101" charset="-122"/>
                  <a:ea typeface="幼圆" panose="02010509060101010101" charset="-122"/>
                  <a:cs typeface="幼圆" panose="02010509060101010101" charset="-122"/>
                  <a:sym typeface="+mn-ea"/>
                </a:rPr>
                <a:t>图神经网络与多模态分析</a:t>
              </a:r>
              <a:r>
                <a:rPr sz="4000" b="1">
                  <a:latin typeface="幼圆" panose="02010509060101010101" charset="-122"/>
                  <a:ea typeface="幼圆" panose="02010509060101010101" charset="-122"/>
                  <a:cs typeface="幼圆" panose="02010509060101010101" charset="-122"/>
                  <a:sym typeface="+mn-ea"/>
                </a:rPr>
                <a:t>的</a:t>
              </a:r>
              <a:endParaRPr sz="4000" b="1">
                <a:latin typeface="幼圆" panose="02010509060101010101" charset="-122"/>
                <a:ea typeface="幼圆" panose="02010509060101010101" charset="-122"/>
                <a:cs typeface="幼圆" panose="02010509060101010101" charset="-122"/>
                <a:sym typeface="+mn-ea"/>
              </a:endParaRPr>
            </a:p>
            <a:p>
              <a:pPr algn="ctr"/>
              <a:r>
                <a:rPr lang="zh-CN" altLang="en-US" sz="4000" b="1">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开源供</a:t>
              </a:r>
              <a:r>
                <a:rPr lang="zh-CN" altLang="en-US" sz="4000" b="1">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sym typeface="+mn-ea"/>
                </a:rPr>
                <a:t>应链风险智能监测与溯源平台</a:t>
              </a:r>
              <a:endParaRPr lang="en-US" altLang="en-US" sz="4000" b="1">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5"/>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par>
                          <p:cTn id="7" fill="hold">
                            <p:stCondLst>
                              <p:cond delay="0"/>
                            </p:stCondLst>
                            <p:childTnLst>
                              <p:par>
                                <p:cTn id="8" presetID="13" presetClass="entr" presetSubtype="32" fill="hold" nodeType="afterEffect">
                                  <p:stCondLst>
                                    <p:cond delay="0"/>
                                  </p:stCondLst>
                                  <p:childTnLst>
                                    <p:set>
                                      <p:cBhvr>
                                        <p:cTn id="9" dur="500" fill="hold">
                                          <p:stCondLst>
                                            <p:cond delay="0"/>
                                          </p:stCondLst>
                                        </p:cTn>
                                        <p:tgtEl>
                                          <p:spTgt spid="8"/>
                                        </p:tgtEl>
                                        <p:attrNameLst>
                                          <p:attrName>style.visibility</p:attrName>
                                        </p:attrNameLst>
                                      </p:cBhvr>
                                      <p:to>
                                        <p:strVal val="visible"/>
                                      </p:to>
                                    </p:set>
                                    <p:animEffect transition="in" filter="plus(ou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25" showWhenStopped="0">
                <p:cTn id="11" repeatCount="indefinite" fill="remove" display="1">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8625" y="1176020"/>
            <a:ext cx="1046988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：用户查看风险排行榜当前排名靠前的开源项目。</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  动态风险榜单：</a:t>
            </a:r>
            <a:r>
              <a:rPr lang="zh-CN" altLang="en-US" sz="2800">
                <a:latin typeface="幼圆" panose="02010509060101010101" charset="-122"/>
                <a:ea typeface="幼圆" panose="02010509060101010101" charset="-122"/>
                <a:cs typeface="幼圆" panose="02010509060101010101" charset="-122"/>
              </a:rPr>
              <a:t>实时展示高危预警榜（Critical）与安全模范榜（Stars），直观呈现生态中的风险极值。</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多维</a:t>
            </a:r>
            <a:r>
              <a:rPr lang="zh-CN" altLang="en-US" sz="2800">
                <a:latin typeface="幼圆" panose="02010509060101010101" charset="-122"/>
                <a:ea typeface="幼圆" panose="02010509060101010101" charset="-122"/>
                <a:cs typeface="幼圆" panose="02010509060101010101" charset="-122"/>
              </a:rPr>
              <a:t>度风</a:t>
            </a:r>
            <a:r>
              <a:rPr lang="en-US" altLang="zh-CN" sz="2800" b="1">
                <a:latin typeface="幼圆" panose="02010509060101010101" charset="-122"/>
                <a:ea typeface="幼圆" panose="02010509060101010101" charset="-122"/>
                <a:cs typeface="幼圆" panose="02010509060101010101" charset="-122"/>
              </a:rPr>
              <a:t>险归因：</a:t>
            </a:r>
            <a:r>
              <a:rPr lang="zh-CN" altLang="en-US" sz="2800">
                <a:latin typeface="幼圆" panose="02010509060101010101" charset="-122"/>
                <a:ea typeface="幼圆" panose="02010509060101010101" charset="-122"/>
                <a:cs typeface="幼圆" panose="02010509060101010101" charset="-122"/>
              </a:rPr>
              <a:t>针对每个上榜项目提供“RCE漏洞”、“维护模式”等精准标签，辅助快速决策。</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实时安全</a:t>
            </a:r>
            <a:r>
              <a:rPr lang="zh-CN" altLang="en-US" sz="2800">
                <a:latin typeface="幼圆" panose="02010509060101010101" charset="-122"/>
                <a:ea typeface="幼圆" panose="02010509060101010101" charset="-122"/>
                <a:cs typeface="幼圆" panose="02010509060101010101" charset="-122"/>
              </a:rPr>
              <a:t>预警</a:t>
            </a:r>
            <a:r>
              <a:rPr lang="en-US" altLang="zh-CN" sz="2800" b="1">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滚动播报最新的 CVE 漏洞及社区异常动态。</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智能缓存融合</a:t>
            </a:r>
            <a:r>
              <a:rPr lang="zh-CN" altLang="en-US" sz="2800">
                <a:latin typeface="幼圆" panose="02010509060101010101" charset="-122"/>
                <a:ea typeface="幼圆" panose="02010509060101010101" charset="-122"/>
                <a:cs typeface="幼圆" panose="02010509060101010101" charset="-122"/>
              </a:rPr>
              <a:t>：自动将用户最近分析的高热度项目动态注入榜单，实现“千人千面”的个性化体验。</a:t>
            </a: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已有成果</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pic>
        <p:nvPicPr>
          <p:cNvPr id="4" name="图片 3" descr="屏幕截图 2026-01-01 022504"/>
          <p:cNvPicPr>
            <a:picLocks noChangeAspect="1"/>
          </p:cNvPicPr>
          <p:nvPr/>
        </p:nvPicPr>
        <p:blipFill>
          <a:blip r:embed="rId1"/>
          <a:stretch>
            <a:fillRect/>
          </a:stretch>
        </p:blipFill>
        <p:spPr>
          <a:xfrm>
            <a:off x="1303655" y="1129665"/>
            <a:ext cx="9794240" cy="5447030"/>
          </a:xfrm>
          <a:prstGeom prst="rect">
            <a:avLst/>
          </a:prstGeom>
        </p:spPr>
      </p:pic>
    </p:spTree>
    <p:custDataLst>
      <p:tags r:id="rId2"/>
    </p:custDataLst>
  </p:cSld>
  <p:clrMapOvr>
    <a:masterClrMapping/>
  </p:clrMapOvr>
  <p:transition advTm="2000">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8100695" cy="3769360"/>
            <a:chOff x="1991" y="2621"/>
            <a:chExt cx="12757" cy="5936"/>
          </a:xfrm>
        </p:grpSpPr>
        <p:grpSp>
          <p:nvGrpSpPr>
            <p:cNvPr id="9" name="组合 8"/>
            <p:cNvGrpSpPr/>
            <p:nvPr/>
          </p:nvGrpSpPr>
          <p:grpSpPr>
            <a:xfrm>
              <a:off x="1991" y="2621"/>
              <a:ext cx="12757" cy="5936"/>
              <a:chOff x="1976" y="2722"/>
              <a:chExt cx="12757" cy="5936"/>
            </a:xfrm>
          </p:grpSpPr>
          <p:grpSp>
            <p:nvGrpSpPr>
              <p:cNvPr id="32" name="组合 31"/>
              <p:cNvGrpSpPr/>
              <p:nvPr/>
            </p:nvGrpSpPr>
            <p:grpSpPr>
              <a:xfrm>
                <a:off x="8405" y="5179"/>
                <a:ext cx="5719" cy="704"/>
                <a:chOff x="8345" y="5659"/>
                <a:chExt cx="5719" cy="704"/>
              </a:xfrm>
            </p:grpSpPr>
            <p:sp>
              <p:nvSpPr>
                <p:cNvPr id="10" name="矩形 9"/>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1" name="文本框 10"/>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INNOVATION &amp; APPLICATION</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39" name="文本框 38"/>
              <p:cNvSpPr txBox="1"/>
              <p:nvPr/>
            </p:nvSpPr>
            <p:spPr>
              <a:xfrm>
                <a:off x="8017" y="3830"/>
                <a:ext cx="6716" cy="1016"/>
              </a:xfrm>
              <a:prstGeom prst="rect">
                <a:avLst/>
              </a:prstGeom>
              <a:noFill/>
            </p:spPr>
            <p:txBody>
              <a:bodyPr wrap="square" rtlCol="0">
                <a:spAutoFit/>
              </a:bodyPr>
              <a:p>
                <a:pPr lvl="0" algn="ctr">
                  <a:defRPr/>
                </a:pPr>
                <a:r>
                  <a:rPr lang="zh-CN" altLang="en-US" sz="36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项目创新与应用</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03</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759"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42" cy="1501"/>
            </a:xfrm>
            <a:prstGeom prst="rect">
              <a:avLst/>
            </a:prstGeom>
            <a:noFill/>
          </p:spPr>
          <p:txBody>
            <a:bodyPr wrap="square" rtlCol="0">
              <a:spAutoFit/>
            </a:bodyPr>
            <a:p>
              <a:pPr algn="dist">
                <a:buClrTx/>
                <a:buSzTx/>
                <a:buFontTx/>
              </a:pPr>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521970"/>
          </a:xfrm>
          <a:prstGeom prst="rect">
            <a:avLst/>
          </a:prstGeom>
          <a:noFill/>
        </p:spPr>
        <p:txBody>
          <a:bodyPr wrap="square" rtlCol="0">
            <a:spAutoFit/>
          </a:bodyPr>
          <a:p>
            <a:pPr algn="ctr"/>
            <a:r>
              <a:rPr lang="zh-CN" altLang="en-US" sz="2800">
                <a:solidFill>
                  <a:srgbClr val="FA90A7"/>
                </a:solidFill>
                <a:latin typeface="Arial" panose="020B0604020202020204" pitchFamily="34" charset="0"/>
                <a:ea typeface="幼圆" panose="02010509060101010101" charset="-122"/>
                <a:cs typeface="思源黑体 CN Bold" panose="020B0800000000000000" charset="-122"/>
              </a:rPr>
              <a:t>核心算法引擎</a:t>
            </a:r>
            <a:r>
              <a:rPr lang="en-US" altLang="zh-CN" sz="2800">
                <a:solidFill>
                  <a:srgbClr val="FA90A7"/>
                </a:solidFill>
                <a:latin typeface="Arial" panose="020B0604020202020204" pitchFamily="34" charset="0"/>
                <a:ea typeface="幼圆" panose="02010509060101010101" charset="-122"/>
                <a:cs typeface="思源黑体 CN Bold" panose="020B0800000000000000" charset="-122"/>
              </a:rPr>
              <a:t> </a:t>
            </a:r>
            <a:endParaRPr lang="en-US" altLang="zh-CN" sz="28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2440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39850" y="1429385"/>
            <a:ext cx="10070465" cy="4602480"/>
            <a:chOff x="2110" y="2051"/>
            <a:chExt cx="15859" cy="7248"/>
          </a:xfrm>
        </p:grpSpPr>
        <p:graphicFrame>
          <p:nvGraphicFramePr>
            <p:cNvPr id="127" name="图表 126"/>
            <p:cNvGraphicFramePr/>
            <p:nvPr/>
          </p:nvGraphicFramePr>
          <p:xfrm>
            <a:off x="7130" y="3054"/>
            <a:ext cx="4940" cy="5079"/>
          </p:xfrm>
          <a:graphic>
            <a:graphicData uri="http://schemas.openxmlformats.org/drawingml/2006/chart">
              <c:chart xmlns:c="http://schemas.openxmlformats.org/drawingml/2006/chart" xmlns:r="http://schemas.openxmlformats.org/officeDocument/2006/relationships" r:id="rId1"/>
            </a:graphicData>
          </a:graphic>
        </p:graphicFrame>
        <p:grpSp>
          <p:nvGrpSpPr>
            <p:cNvPr id="128" name="组合 127"/>
            <p:cNvGrpSpPr/>
            <p:nvPr/>
          </p:nvGrpSpPr>
          <p:grpSpPr>
            <a:xfrm rot="0">
              <a:off x="7485" y="3875"/>
              <a:ext cx="5297" cy="5298"/>
              <a:chOff x="3491329" y="1261482"/>
              <a:chExt cx="3006725" cy="3006726"/>
            </a:xfrm>
          </p:grpSpPr>
          <p:grpSp>
            <p:nvGrpSpPr>
              <p:cNvPr id="129" name="组合 128"/>
              <p:cNvGrpSpPr/>
              <p:nvPr/>
            </p:nvGrpSpPr>
            <p:grpSpPr>
              <a:xfrm rot="900000">
                <a:off x="3491329" y="1261482"/>
                <a:ext cx="3006725" cy="3006726"/>
                <a:chOff x="3491329" y="1261482"/>
                <a:chExt cx="3006725" cy="3006726"/>
              </a:xfrm>
            </p:grpSpPr>
            <p:grpSp>
              <p:nvGrpSpPr>
                <p:cNvPr id="130" name="组合 129"/>
                <p:cNvGrpSpPr/>
                <p:nvPr/>
              </p:nvGrpSpPr>
              <p:grpSpPr>
                <a:xfrm>
                  <a:off x="5015329" y="2787070"/>
                  <a:ext cx="1482725" cy="1481138"/>
                  <a:chOff x="4549776" y="2547938"/>
                  <a:chExt cx="1482725" cy="1481138"/>
                </a:xfrm>
              </p:grpSpPr>
              <p:sp>
                <p:nvSpPr>
                  <p:cNvPr id="131" name="Freeform 5"/>
                  <p:cNvSpPr/>
                  <p:nvPr/>
                </p:nvSpPr>
                <p:spPr bwMode="auto">
                  <a:xfrm>
                    <a:off x="4735513" y="2732088"/>
                    <a:ext cx="538163" cy="538163"/>
                  </a:xfrm>
                  <a:custGeom>
                    <a:avLst/>
                    <a:gdLst>
                      <a:gd name="T0" fmla="*/ 339 w 339"/>
                      <a:gd name="T1" fmla="*/ 270 h 339"/>
                      <a:gd name="T2" fmla="*/ 270 w 339"/>
                      <a:gd name="T3" fmla="*/ 339 h 339"/>
                      <a:gd name="T4" fmla="*/ 0 w 339"/>
                      <a:gd name="T5" fmla="*/ 71 h 339"/>
                      <a:gd name="T6" fmla="*/ 70 w 339"/>
                      <a:gd name="T7" fmla="*/ 0 h 339"/>
                      <a:gd name="T8" fmla="*/ 339 w 339"/>
                      <a:gd name="T9" fmla="*/ 270 h 339"/>
                    </a:gdLst>
                    <a:ahLst/>
                    <a:cxnLst>
                      <a:cxn ang="0">
                        <a:pos x="T0" y="T1"/>
                      </a:cxn>
                      <a:cxn ang="0">
                        <a:pos x="T2" y="T3"/>
                      </a:cxn>
                      <a:cxn ang="0">
                        <a:pos x="T4" y="T5"/>
                      </a:cxn>
                      <a:cxn ang="0">
                        <a:pos x="T6" y="T7"/>
                      </a:cxn>
                      <a:cxn ang="0">
                        <a:pos x="T8" y="T9"/>
                      </a:cxn>
                    </a:cxnLst>
                    <a:rect l="0" t="0" r="r" b="b"/>
                    <a:pathLst>
                      <a:path w="339" h="339">
                        <a:moveTo>
                          <a:pt x="339" y="270"/>
                        </a:moveTo>
                        <a:lnTo>
                          <a:pt x="270" y="339"/>
                        </a:lnTo>
                        <a:lnTo>
                          <a:pt x="0" y="71"/>
                        </a:lnTo>
                        <a:lnTo>
                          <a:pt x="70" y="0"/>
                        </a:lnTo>
                        <a:lnTo>
                          <a:pt x="339" y="270"/>
                        </a:lnTo>
                        <a:close/>
                      </a:path>
                    </a:pathLst>
                  </a:custGeom>
                  <a:solidFill>
                    <a:srgbClr val="94949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2" name="Freeform 6"/>
                  <p:cNvSpPr/>
                  <p:nvPr/>
                </p:nvSpPr>
                <p:spPr bwMode="auto">
                  <a:xfrm>
                    <a:off x="4549776" y="2547938"/>
                    <a:ext cx="388938" cy="388938"/>
                  </a:xfrm>
                  <a:custGeom>
                    <a:avLst/>
                    <a:gdLst>
                      <a:gd name="T0" fmla="*/ 188 w 197"/>
                      <a:gd name="T1" fmla="*/ 77 h 197"/>
                      <a:gd name="T2" fmla="*/ 188 w 197"/>
                      <a:gd name="T3" fmla="*/ 111 h 197"/>
                      <a:gd name="T4" fmla="*/ 112 w 197"/>
                      <a:gd name="T5" fmla="*/ 187 h 197"/>
                      <a:gd name="T6" fmla="*/ 78 w 197"/>
                      <a:gd name="T7" fmla="*/ 187 h 197"/>
                      <a:gd name="T8" fmla="*/ 10 w 197"/>
                      <a:gd name="T9" fmla="*/ 120 h 197"/>
                      <a:gd name="T10" fmla="*/ 10 w 197"/>
                      <a:gd name="T11" fmla="*/ 86 h 197"/>
                      <a:gd name="T12" fmla="*/ 86 w 197"/>
                      <a:gd name="T13" fmla="*/ 9 h 197"/>
                      <a:gd name="T14" fmla="*/ 120 w 197"/>
                      <a:gd name="T15" fmla="*/ 9 h 197"/>
                      <a:gd name="T16" fmla="*/ 188 w 197"/>
                      <a:gd name="T17" fmla="*/ 7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97">
                        <a:moveTo>
                          <a:pt x="188" y="77"/>
                        </a:moveTo>
                        <a:cubicBezTo>
                          <a:pt x="197" y="87"/>
                          <a:pt x="197" y="102"/>
                          <a:pt x="188" y="111"/>
                        </a:cubicBezTo>
                        <a:cubicBezTo>
                          <a:pt x="112" y="187"/>
                          <a:pt x="112" y="187"/>
                          <a:pt x="112" y="187"/>
                        </a:cubicBezTo>
                        <a:cubicBezTo>
                          <a:pt x="102" y="197"/>
                          <a:pt x="87" y="197"/>
                          <a:pt x="78" y="187"/>
                        </a:cubicBezTo>
                        <a:cubicBezTo>
                          <a:pt x="10" y="120"/>
                          <a:pt x="10" y="120"/>
                          <a:pt x="10" y="120"/>
                        </a:cubicBezTo>
                        <a:cubicBezTo>
                          <a:pt x="0" y="110"/>
                          <a:pt x="0" y="95"/>
                          <a:pt x="10" y="86"/>
                        </a:cubicBezTo>
                        <a:cubicBezTo>
                          <a:pt x="86" y="9"/>
                          <a:pt x="86" y="9"/>
                          <a:pt x="86" y="9"/>
                        </a:cubicBezTo>
                        <a:cubicBezTo>
                          <a:pt x="95" y="0"/>
                          <a:pt x="111" y="0"/>
                          <a:pt x="120" y="9"/>
                        </a:cubicBezTo>
                        <a:lnTo>
                          <a:pt x="188" y="77"/>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3" name="Freeform 7"/>
                  <p:cNvSpPr/>
                  <p:nvPr/>
                </p:nvSpPr>
                <p:spPr bwMode="auto">
                  <a:xfrm>
                    <a:off x="5057776" y="3052763"/>
                    <a:ext cx="974725" cy="976313"/>
                  </a:xfrm>
                  <a:custGeom>
                    <a:avLst/>
                    <a:gdLst>
                      <a:gd name="T0" fmla="*/ 86 w 494"/>
                      <a:gd name="T1" fmla="*/ 10 h 495"/>
                      <a:gd name="T2" fmla="*/ 41 w 494"/>
                      <a:gd name="T3" fmla="*/ 55 h 495"/>
                      <a:gd name="T4" fmla="*/ 31 w 494"/>
                      <a:gd name="T5" fmla="*/ 64 h 495"/>
                      <a:gd name="T6" fmla="*/ 26 w 494"/>
                      <a:gd name="T7" fmla="*/ 70 h 495"/>
                      <a:gd name="T8" fmla="*/ 9 w 494"/>
                      <a:gd name="T9" fmla="*/ 86 h 495"/>
                      <a:gd name="T10" fmla="*/ 9 w 494"/>
                      <a:gd name="T11" fmla="*/ 120 h 495"/>
                      <a:gd name="T12" fmla="*/ 374 w 494"/>
                      <a:gd name="T13" fmla="*/ 485 h 495"/>
                      <a:gd name="T14" fmla="*/ 408 w 494"/>
                      <a:gd name="T15" fmla="*/ 485 h 495"/>
                      <a:gd name="T16" fmla="*/ 425 w 494"/>
                      <a:gd name="T17" fmla="*/ 469 h 495"/>
                      <a:gd name="T18" fmla="*/ 430 w 494"/>
                      <a:gd name="T19" fmla="*/ 463 h 495"/>
                      <a:gd name="T20" fmla="*/ 440 w 494"/>
                      <a:gd name="T21" fmla="*/ 454 h 495"/>
                      <a:gd name="T22" fmla="*/ 485 w 494"/>
                      <a:gd name="T23" fmla="*/ 409 h 495"/>
                      <a:gd name="T24" fmla="*/ 485 w 494"/>
                      <a:gd name="T25" fmla="*/ 375 h 495"/>
                      <a:gd name="T26" fmla="*/ 119 w 494"/>
                      <a:gd name="T27" fmla="*/ 10 h 495"/>
                      <a:gd name="T28" fmla="*/ 86 w 494"/>
                      <a:gd name="T29" fmla="*/ 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4" h="495">
                        <a:moveTo>
                          <a:pt x="86" y="10"/>
                        </a:moveTo>
                        <a:cubicBezTo>
                          <a:pt x="41" y="55"/>
                          <a:pt x="41" y="55"/>
                          <a:pt x="41" y="55"/>
                        </a:cubicBezTo>
                        <a:cubicBezTo>
                          <a:pt x="31" y="64"/>
                          <a:pt x="31" y="64"/>
                          <a:pt x="31" y="64"/>
                        </a:cubicBezTo>
                        <a:cubicBezTo>
                          <a:pt x="26" y="70"/>
                          <a:pt x="26" y="70"/>
                          <a:pt x="26" y="70"/>
                        </a:cubicBezTo>
                        <a:cubicBezTo>
                          <a:pt x="9" y="86"/>
                          <a:pt x="9" y="86"/>
                          <a:pt x="9" y="86"/>
                        </a:cubicBezTo>
                        <a:cubicBezTo>
                          <a:pt x="0" y="95"/>
                          <a:pt x="0" y="111"/>
                          <a:pt x="9" y="120"/>
                        </a:cubicBezTo>
                        <a:cubicBezTo>
                          <a:pt x="374" y="485"/>
                          <a:pt x="374" y="485"/>
                          <a:pt x="374" y="485"/>
                        </a:cubicBezTo>
                        <a:cubicBezTo>
                          <a:pt x="384" y="495"/>
                          <a:pt x="399" y="495"/>
                          <a:pt x="408" y="485"/>
                        </a:cubicBezTo>
                        <a:cubicBezTo>
                          <a:pt x="425" y="469"/>
                          <a:pt x="425" y="469"/>
                          <a:pt x="425" y="469"/>
                        </a:cubicBezTo>
                        <a:cubicBezTo>
                          <a:pt x="430" y="463"/>
                          <a:pt x="430" y="463"/>
                          <a:pt x="430" y="463"/>
                        </a:cubicBezTo>
                        <a:cubicBezTo>
                          <a:pt x="440" y="454"/>
                          <a:pt x="440" y="454"/>
                          <a:pt x="440" y="454"/>
                        </a:cubicBezTo>
                        <a:cubicBezTo>
                          <a:pt x="485" y="409"/>
                          <a:pt x="485" y="409"/>
                          <a:pt x="485" y="409"/>
                        </a:cubicBezTo>
                        <a:cubicBezTo>
                          <a:pt x="494" y="399"/>
                          <a:pt x="494" y="384"/>
                          <a:pt x="485" y="375"/>
                        </a:cubicBezTo>
                        <a:cubicBezTo>
                          <a:pt x="119" y="10"/>
                          <a:pt x="119" y="10"/>
                          <a:pt x="119" y="10"/>
                        </a:cubicBezTo>
                        <a:cubicBezTo>
                          <a:pt x="110" y="0"/>
                          <a:pt x="95" y="0"/>
                          <a:pt x="86" y="10"/>
                        </a:cubicBezTo>
                        <a:close/>
                      </a:path>
                    </a:pathLst>
                  </a:custGeom>
                  <a:solidFill>
                    <a:srgbClr val="7676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4" name="Freeform 8"/>
                  <p:cNvSpPr/>
                  <p:nvPr/>
                </p:nvSpPr>
                <p:spPr bwMode="auto">
                  <a:xfrm>
                    <a:off x="5057776" y="3190875"/>
                    <a:ext cx="838200" cy="838200"/>
                  </a:xfrm>
                  <a:custGeom>
                    <a:avLst/>
                    <a:gdLst>
                      <a:gd name="T0" fmla="*/ 9 w 425"/>
                      <a:gd name="T1" fmla="*/ 16 h 425"/>
                      <a:gd name="T2" fmla="*/ 9 w 425"/>
                      <a:gd name="T3" fmla="*/ 50 h 425"/>
                      <a:gd name="T4" fmla="*/ 374 w 425"/>
                      <a:gd name="T5" fmla="*/ 415 h 425"/>
                      <a:gd name="T6" fmla="*/ 408 w 425"/>
                      <a:gd name="T7" fmla="*/ 415 h 425"/>
                      <a:gd name="T8" fmla="*/ 425 w 425"/>
                      <a:gd name="T9" fmla="*/ 399 h 425"/>
                      <a:gd name="T10" fmla="*/ 26 w 425"/>
                      <a:gd name="T11" fmla="*/ 0 h 425"/>
                      <a:gd name="T12" fmla="*/ 9 w 425"/>
                      <a:gd name="T13" fmla="*/ 16 h 425"/>
                    </a:gdLst>
                    <a:ahLst/>
                    <a:cxnLst>
                      <a:cxn ang="0">
                        <a:pos x="T0" y="T1"/>
                      </a:cxn>
                      <a:cxn ang="0">
                        <a:pos x="T2" y="T3"/>
                      </a:cxn>
                      <a:cxn ang="0">
                        <a:pos x="T4" y="T5"/>
                      </a:cxn>
                      <a:cxn ang="0">
                        <a:pos x="T6" y="T7"/>
                      </a:cxn>
                      <a:cxn ang="0">
                        <a:pos x="T8" y="T9"/>
                      </a:cxn>
                      <a:cxn ang="0">
                        <a:pos x="T10" y="T11"/>
                      </a:cxn>
                      <a:cxn ang="0">
                        <a:pos x="T12" y="T13"/>
                      </a:cxn>
                    </a:cxnLst>
                    <a:rect l="0" t="0" r="r" b="b"/>
                    <a:pathLst>
                      <a:path w="425" h="425">
                        <a:moveTo>
                          <a:pt x="9" y="16"/>
                        </a:moveTo>
                        <a:cubicBezTo>
                          <a:pt x="0" y="25"/>
                          <a:pt x="0" y="41"/>
                          <a:pt x="9" y="50"/>
                        </a:cubicBezTo>
                        <a:cubicBezTo>
                          <a:pt x="374" y="415"/>
                          <a:pt x="374" y="415"/>
                          <a:pt x="374" y="415"/>
                        </a:cubicBezTo>
                        <a:cubicBezTo>
                          <a:pt x="384" y="425"/>
                          <a:pt x="399" y="425"/>
                          <a:pt x="408" y="415"/>
                        </a:cubicBezTo>
                        <a:cubicBezTo>
                          <a:pt x="425" y="399"/>
                          <a:pt x="425" y="399"/>
                          <a:pt x="425" y="399"/>
                        </a:cubicBezTo>
                        <a:cubicBezTo>
                          <a:pt x="26" y="0"/>
                          <a:pt x="26" y="0"/>
                          <a:pt x="26" y="0"/>
                        </a:cubicBezTo>
                        <a:lnTo>
                          <a:pt x="9" y="16"/>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5" name="Freeform 9"/>
                  <p:cNvSpPr/>
                  <p:nvPr/>
                </p:nvSpPr>
                <p:spPr bwMode="auto">
                  <a:xfrm>
                    <a:off x="5118101" y="3162300"/>
                    <a:ext cx="806450" cy="804863"/>
                  </a:xfrm>
                  <a:custGeom>
                    <a:avLst/>
                    <a:gdLst>
                      <a:gd name="T0" fmla="*/ 0 w 508"/>
                      <a:gd name="T1" fmla="*/ 11 h 507"/>
                      <a:gd name="T2" fmla="*/ 496 w 508"/>
                      <a:gd name="T3" fmla="*/ 507 h 507"/>
                      <a:gd name="T4" fmla="*/ 508 w 508"/>
                      <a:gd name="T5" fmla="*/ 496 h 507"/>
                      <a:gd name="T6" fmla="*/ 13 w 508"/>
                      <a:gd name="T7" fmla="*/ 0 h 507"/>
                      <a:gd name="T8" fmla="*/ 0 w 508"/>
                      <a:gd name="T9" fmla="*/ 11 h 507"/>
                    </a:gdLst>
                    <a:ahLst/>
                    <a:cxnLst>
                      <a:cxn ang="0">
                        <a:pos x="T0" y="T1"/>
                      </a:cxn>
                      <a:cxn ang="0">
                        <a:pos x="T2" y="T3"/>
                      </a:cxn>
                      <a:cxn ang="0">
                        <a:pos x="T4" y="T5"/>
                      </a:cxn>
                      <a:cxn ang="0">
                        <a:pos x="T6" y="T7"/>
                      </a:cxn>
                      <a:cxn ang="0">
                        <a:pos x="T8" y="T9"/>
                      </a:cxn>
                    </a:cxnLst>
                    <a:rect l="0" t="0" r="r" b="b"/>
                    <a:pathLst>
                      <a:path w="508" h="507">
                        <a:moveTo>
                          <a:pt x="0" y="11"/>
                        </a:moveTo>
                        <a:lnTo>
                          <a:pt x="496" y="507"/>
                        </a:lnTo>
                        <a:lnTo>
                          <a:pt x="508" y="496"/>
                        </a:lnTo>
                        <a:lnTo>
                          <a:pt x="13" y="0"/>
                        </a:lnTo>
                        <a:lnTo>
                          <a:pt x="0" y="11"/>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6" name="Freeform 10"/>
                  <p:cNvSpPr/>
                  <p:nvPr/>
                </p:nvSpPr>
                <p:spPr bwMode="auto">
                  <a:xfrm>
                    <a:off x="4619626" y="2768600"/>
                    <a:ext cx="182563" cy="168275"/>
                  </a:xfrm>
                  <a:custGeom>
                    <a:avLst/>
                    <a:gdLst>
                      <a:gd name="T0" fmla="*/ 0 w 93"/>
                      <a:gd name="T1" fmla="*/ 33 h 85"/>
                      <a:gd name="T2" fmla="*/ 43 w 93"/>
                      <a:gd name="T3" fmla="*/ 75 h 85"/>
                      <a:gd name="T4" fmla="*/ 77 w 93"/>
                      <a:gd name="T5" fmla="*/ 75 h 85"/>
                      <a:gd name="T6" fmla="*/ 93 w 93"/>
                      <a:gd name="T7" fmla="*/ 59 h 85"/>
                      <a:gd name="T8" fmla="*/ 34 w 93"/>
                      <a:gd name="T9" fmla="*/ 0 h 85"/>
                      <a:gd name="T10" fmla="*/ 0 w 93"/>
                      <a:gd name="T11" fmla="*/ 33 h 85"/>
                    </a:gdLst>
                    <a:ahLst/>
                    <a:cxnLst>
                      <a:cxn ang="0">
                        <a:pos x="T0" y="T1"/>
                      </a:cxn>
                      <a:cxn ang="0">
                        <a:pos x="T2" y="T3"/>
                      </a:cxn>
                      <a:cxn ang="0">
                        <a:pos x="T4" y="T5"/>
                      </a:cxn>
                      <a:cxn ang="0">
                        <a:pos x="T6" y="T7"/>
                      </a:cxn>
                      <a:cxn ang="0">
                        <a:pos x="T8" y="T9"/>
                      </a:cxn>
                      <a:cxn ang="0">
                        <a:pos x="T10" y="T11"/>
                      </a:cxn>
                    </a:cxnLst>
                    <a:rect l="0" t="0" r="r" b="b"/>
                    <a:pathLst>
                      <a:path w="93" h="85">
                        <a:moveTo>
                          <a:pt x="0" y="33"/>
                        </a:moveTo>
                        <a:cubicBezTo>
                          <a:pt x="43" y="75"/>
                          <a:pt x="43" y="75"/>
                          <a:pt x="43" y="75"/>
                        </a:cubicBezTo>
                        <a:cubicBezTo>
                          <a:pt x="52" y="85"/>
                          <a:pt x="67" y="85"/>
                          <a:pt x="77" y="75"/>
                        </a:cubicBezTo>
                        <a:cubicBezTo>
                          <a:pt x="93" y="59"/>
                          <a:pt x="93" y="59"/>
                          <a:pt x="93" y="59"/>
                        </a:cubicBezTo>
                        <a:cubicBezTo>
                          <a:pt x="34" y="0"/>
                          <a:pt x="34" y="0"/>
                          <a:pt x="34" y="0"/>
                        </a:cubicBezTo>
                        <a:lnTo>
                          <a:pt x="0" y="33"/>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7" name="Freeform 11"/>
                  <p:cNvSpPr/>
                  <p:nvPr/>
                </p:nvSpPr>
                <p:spPr bwMode="auto">
                  <a:xfrm>
                    <a:off x="4699001" y="2740025"/>
                    <a:ext cx="133350" cy="133350"/>
                  </a:xfrm>
                  <a:custGeom>
                    <a:avLst/>
                    <a:gdLst>
                      <a:gd name="T0" fmla="*/ 0 w 84"/>
                      <a:gd name="T1" fmla="*/ 11 h 84"/>
                      <a:gd name="T2" fmla="*/ 73 w 84"/>
                      <a:gd name="T3" fmla="*/ 84 h 84"/>
                      <a:gd name="T4" fmla="*/ 84 w 84"/>
                      <a:gd name="T5" fmla="*/ 73 h 84"/>
                      <a:gd name="T6" fmla="*/ 11 w 84"/>
                      <a:gd name="T7" fmla="*/ 0 h 84"/>
                      <a:gd name="T8" fmla="*/ 0 w 84"/>
                      <a:gd name="T9" fmla="*/ 11 h 84"/>
                    </a:gdLst>
                    <a:ahLst/>
                    <a:cxnLst>
                      <a:cxn ang="0">
                        <a:pos x="T0" y="T1"/>
                      </a:cxn>
                      <a:cxn ang="0">
                        <a:pos x="T2" y="T3"/>
                      </a:cxn>
                      <a:cxn ang="0">
                        <a:pos x="T4" y="T5"/>
                      </a:cxn>
                      <a:cxn ang="0">
                        <a:pos x="T6" y="T7"/>
                      </a:cxn>
                      <a:cxn ang="0">
                        <a:pos x="T8" y="T9"/>
                      </a:cxn>
                    </a:cxnLst>
                    <a:rect l="0" t="0" r="r" b="b"/>
                    <a:pathLst>
                      <a:path w="84" h="84">
                        <a:moveTo>
                          <a:pt x="0" y="11"/>
                        </a:moveTo>
                        <a:lnTo>
                          <a:pt x="73" y="84"/>
                        </a:lnTo>
                        <a:lnTo>
                          <a:pt x="84" y="73"/>
                        </a:lnTo>
                        <a:lnTo>
                          <a:pt x="11" y="0"/>
                        </a:lnTo>
                        <a:lnTo>
                          <a:pt x="0" y="11"/>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8" name="Freeform 12"/>
                <p:cNvSpPr/>
                <p:nvPr/>
              </p:nvSpPr>
              <p:spPr bwMode="auto">
                <a:xfrm>
                  <a:off x="3491329" y="1261482"/>
                  <a:ext cx="2147888" cy="2147888"/>
                </a:xfrm>
                <a:custGeom>
                  <a:avLst/>
                  <a:gdLst>
                    <a:gd name="T0" fmla="*/ 895 w 1089"/>
                    <a:gd name="T1" fmla="*/ 194 h 1089"/>
                    <a:gd name="T2" fmla="*/ 895 w 1089"/>
                    <a:gd name="T3" fmla="*/ 895 h 1089"/>
                    <a:gd name="T4" fmla="*/ 193 w 1089"/>
                    <a:gd name="T5" fmla="*/ 895 h 1089"/>
                    <a:gd name="T6" fmla="*/ 193 w 1089"/>
                    <a:gd name="T7" fmla="*/ 194 h 1089"/>
                    <a:gd name="T8" fmla="*/ 895 w 1089"/>
                    <a:gd name="T9" fmla="*/ 194 h 1089"/>
                  </a:gdLst>
                  <a:ahLst/>
                  <a:cxnLst>
                    <a:cxn ang="0">
                      <a:pos x="T0" y="T1"/>
                    </a:cxn>
                    <a:cxn ang="0">
                      <a:pos x="T2" y="T3"/>
                    </a:cxn>
                    <a:cxn ang="0">
                      <a:pos x="T4" y="T5"/>
                    </a:cxn>
                    <a:cxn ang="0">
                      <a:pos x="T6" y="T7"/>
                    </a:cxn>
                    <a:cxn ang="0">
                      <a:pos x="T8" y="T9"/>
                    </a:cxn>
                  </a:cxnLst>
                  <a:rect l="0" t="0" r="r" b="b"/>
                  <a:pathLst>
                    <a:path w="1089" h="1089">
                      <a:moveTo>
                        <a:pt x="895" y="194"/>
                      </a:moveTo>
                      <a:cubicBezTo>
                        <a:pt x="1089" y="388"/>
                        <a:pt x="1089" y="702"/>
                        <a:pt x="895" y="895"/>
                      </a:cubicBezTo>
                      <a:cubicBezTo>
                        <a:pt x="701" y="1089"/>
                        <a:pt x="387" y="1089"/>
                        <a:pt x="193" y="895"/>
                      </a:cubicBezTo>
                      <a:cubicBezTo>
                        <a:pt x="0" y="702"/>
                        <a:pt x="0" y="388"/>
                        <a:pt x="193" y="194"/>
                      </a:cubicBezTo>
                      <a:cubicBezTo>
                        <a:pt x="387" y="0"/>
                        <a:pt x="701" y="0"/>
                        <a:pt x="895" y="194"/>
                      </a:cubicBezTo>
                      <a:close/>
                    </a:path>
                  </a:pathLst>
                </a:cu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9" name="Freeform 14"/>
              <p:cNvSpPr/>
              <p:nvPr/>
            </p:nvSpPr>
            <p:spPr bwMode="auto">
              <a:xfrm rot="900000">
                <a:off x="3761175" y="1308636"/>
                <a:ext cx="1858620" cy="1858618"/>
              </a:xfrm>
              <a:custGeom>
                <a:avLst/>
                <a:gdLst>
                  <a:gd name="T0" fmla="*/ 809 w 984"/>
                  <a:gd name="T1" fmla="*/ 175 h 983"/>
                  <a:gd name="T2" fmla="*/ 809 w 984"/>
                  <a:gd name="T3" fmla="*/ 809 h 983"/>
                  <a:gd name="T4" fmla="*/ 175 w 984"/>
                  <a:gd name="T5" fmla="*/ 809 h 983"/>
                  <a:gd name="T6" fmla="*/ 175 w 984"/>
                  <a:gd name="T7" fmla="*/ 175 h 983"/>
                  <a:gd name="T8" fmla="*/ 809 w 984"/>
                  <a:gd name="T9" fmla="*/ 175 h 983"/>
                </a:gdLst>
                <a:ahLst/>
                <a:cxnLst>
                  <a:cxn ang="0">
                    <a:pos x="T0" y="T1"/>
                  </a:cxn>
                  <a:cxn ang="0">
                    <a:pos x="T2" y="T3"/>
                  </a:cxn>
                  <a:cxn ang="0">
                    <a:pos x="T4" y="T5"/>
                  </a:cxn>
                  <a:cxn ang="0">
                    <a:pos x="T6" y="T7"/>
                  </a:cxn>
                  <a:cxn ang="0">
                    <a:pos x="T8" y="T9"/>
                  </a:cxn>
                </a:cxnLst>
                <a:rect l="0" t="0" r="r" b="b"/>
                <a:pathLst>
                  <a:path w="984" h="983">
                    <a:moveTo>
                      <a:pt x="809" y="175"/>
                    </a:moveTo>
                    <a:cubicBezTo>
                      <a:pt x="984" y="350"/>
                      <a:pt x="984" y="634"/>
                      <a:pt x="809" y="809"/>
                    </a:cubicBezTo>
                    <a:cubicBezTo>
                      <a:pt x="634" y="983"/>
                      <a:pt x="350" y="983"/>
                      <a:pt x="175" y="809"/>
                    </a:cubicBezTo>
                    <a:cubicBezTo>
                      <a:pt x="0" y="634"/>
                      <a:pt x="0" y="350"/>
                      <a:pt x="175" y="175"/>
                    </a:cubicBezTo>
                    <a:cubicBezTo>
                      <a:pt x="350" y="0"/>
                      <a:pt x="634" y="0"/>
                      <a:pt x="809" y="1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40" name="Freeform 19"/>
            <p:cNvSpPr>
              <a:spLocks noEditPoints="1"/>
            </p:cNvSpPr>
            <p:nvPr/>
          </p:nvSpPr>
          <p:spPr bwMode="auto">
            <a:xfrm>
              <a:off x="9184" y="4458"/>
              <a:ext cx="826" cy="757"/>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A90A7"/>
            </a:solidFill>
            <a:ln>
              <a:noFill/>
            </a:ln>
          </p:spPr>
          <p:txBody>
            <a:bodyPr vert="horz" wrap="square" lIns="91440" tIns="45720" rIns="91440" bIns="45720" numCol="1" anchor="t" anchorCtr="0" compatLnSpc="1"/>
            <a:p>
              <a:endParaRPr lang="zh-CN" altLang="en-US">
                <a:cs typeface="思源宋体" panose="02020400000000000000" charset="-122"/>
              </a:endParaRPr>
            </a:p>
          </p:txBody>
        </p:sp>
        <p:sp>
          <p:nvSpPr>
            <p:cNvPr id="141" name="Rectangle 24"/>
            <p:cNvSpPr>
              <a:spLocks noChangeArrowheads="1"/>
            </p:cNvSpPr>
            <p:nvPr/>
          </p:nvSpPr>
          <p:spPr bwMode="auto">
            <a:xfrm>
              <a:off x="7935" y="5375"/>
              <a:ext cx="3473"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ct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三大核心</a:t>
              </a: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引擎支撑</a:t>
              </a:r>
              <a:endParaRPr lang="zh-CN" altLang="en-US" dirty="0" smtClean="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3" name="文本框 22"/>
            <p:cNvSpPr txBox="1"/>
            <p:nvPr/>
          </p:nvSpPr>
          <p:spPr>
            <a:xfrm flipH="1">
              <a:off x="12275" y="3844"/>
              <a:ext cx="569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结构洞分析引擎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(EasyGraph)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4" name="文本框 22"/>
            <p:cNvSpPr txBox="1"/>
            <p:nvPr/>
          </p:nvSpPr>
          <p:spPr>
            <a:xfrm flipH="1">
              <a:off x="12451" y="5527"/>
              <a:ext cx="4444" cy="2470"/>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计算网络中的“结构洞”约束系数 (Constraint)，识别处于垄断地位或单点故障的关键节点。</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7" name="文本框 22"/>
            <p:cNvSpPr txBox="1"/>
            <p:nvPr/>
          </p:nvSpPr>
          <p:spPr>
            <a:xfrm flipH="1">
              <a:off x="2211" y="2051"/>
              <a:ext cx="471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NLP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情感计算引擎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(Transformers)</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8" name="文本框 22"/>
            <p:cNvSpPr txBox="1"/>
            <p:nvPr/>
          </p:nvSpPr>
          <p:spPr>
            <a:xfrm flipH="1">
              <a:off x="2300" y="3670"/>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分析</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Issue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和</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Commit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评论的情感倾向，识别社区负面</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情绪和维护者倦怠风险。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9" name="文本框 22"/>
            <p:cNvSpPr txBox="1"/>
            <p:nvPr/>
          </p:nvSpPr>
          <p:spPr>
            <a:xfrm flipH="1">
              <a:off x="2110" y="5715"/>
              <a:ext cx="5607"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GNN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图神经网络引擎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(PyTorch)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60" name="文本框 22"/>
            <p:cNvSpPr txBox="1"/>
            <p:nvPr/>
          </p:nvSpPr>
          <p:spPr>
            <a:xfrm flipH="1">
              <a:off x="2241" y="7411"/>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构建项目 - 开发者异构图，利用 GCN (图卷积网络) 预测潜在的传导性风险。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box(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119888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项目创新</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a:p>
            <a:pPr algn="ct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2968625" y="1214755"/>
            <a:ext cx="6448425" cy="674370"/>
          </a:xfrm>
          <a:prstGeom prst="rect">
            <a:avLst/>
          </a:prstGeom>
          <a:noFill/>
        </p:spPr>
        <p:txBody>
          <a:bodyPr wrap="square" rtlCol="0">
            <a:noAutofit/>
          </a:bodyPr>
          <a:p>
            <a:pPr algn="ctr"/>
            <a:r>
              <a:rPr lang="en-US" altLang="zh-CN" sz="2000">
                <a:solidFill>
                  <a:schemeClr val="tx1"/>
                </a:solidFill>
                <a:latin typeface="幼圆" panose="02010509060101010101" charset="-122"/>
                <a:ea typeface="幼圆" panose="02010509060101010101" charset="-122"/>
                <a:cs typeface="幼圆" panose="02010509060101010101" charset="-122"/>
                <a:sym typeface="+mn-ea"/>
              </a:rPr>
              <a:t>Memory-Centric</a:t>
            </a:r>
            <a:r>
              <a:rPr lang="zh-CN" altLang="en-US" sz="2000">
                <a:solidFill>
                  <a:schemeClr val="tx1"/>
                </a:solidFill>
                <a:latin typeface="幼圆" panose="02010509060101010101" charset="-122"/>
                <a:ea typeface="幼圆" panose="02010509060101010101" charset="-122"/>
                <a:cs typeface="幼圆" panose="02010509060101010101" charset="-122"/>
                <a:sym typeface="+mn-ea"/>
              </a:rPr>
              <a:t>（以内存为中心）的流式采集引擎</a:t>
            </a:r>
            <a:endParaRPr lang="zh-CN" altLang="en-US" sz="2000">
              <a:solidFill>
                <a:schemeClr val="tx1"/>
              </a:solidFill>
              <a:latin typeface="幼圆" panose="02010509060101010101" charset="-122"/>
              <a:ea typeface="幼圆" panose="02010509060101010101" charset="-122"/>
              <a:cs typeface="幼圆" panose="02010509060101010101" charset="-122"/>
              <a:sym typeface="+mn-ea"/>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74140" y="1889125"/>
            <a:ext cx="7803515" cy="2218055"/>
            <a:chOff x="6531" y="2528"/>
            <a:chExt cx="12289" cy="3493"/>
          </a:xfrm>
        </p:grpSpPr>
        <p:sp>
          <p:nvSpPr>
            <p:cNvPr id="25" name="矩形 24"/>
            <p:cNvSpPr/>
            <p:nvPr/>
          </p:nvSpPr>
          <p:spPr>
            <a:xfrm>
              <a:off x="6531" y="2528"/>
              <a:ext cx="5775" cy="628"/>
            </a:xfrm>
            <a:prstGeom prst="rect">
              <a:avLst/>
            </a:prstGeom>
            <a:solidFill>
              <a:srgbClr val="64BDBF"/>
            </a:solidFill>
          </p:spPr>
          <p:txBody>
            <a:bodyPr wrap="none">
              <a:spAutoFit/>
            </a:bodyPr>
            <a:p>
              <a:pPr algn="l"/>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传统模式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(Batch Processing)</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26" name="矩形 25"/>
            <p:cNvSpPr/>
            <p:nvPr/>
          </p:nvSpPr>
          <p:spPr>
            <a:xfrm>
              <a:off x="6531" y="5393"/>
              <a:ext cx="7682" cy="628"/>
            </a:xfrm>
            <a:prstGeom prst="rect">
              <a:avLst/>
            </a:prstGeom>
            <a:solidFill>
              <a:srgbClr val="FA90A7"/>
            </a:solidFill>
          </p:spPr>
          <p:txBody>
            <a:bodyPr wrap="square">
              <a:spAutoFit/>
            </a:bodyPr>
            <a:p>
              <a:pPr algn="l"/>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ChainWarner </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(Streaming Pipeline)</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 </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17" name="矩形 16"/>
            <p:cNvSpPr/>
            <p:nvPr/>
          </p:nvSpPr>
          <p:spPr>
            <a:xfrm>
              <a:off x="6531" y="3247"/>
              <a:ext cx="12289" cy="161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下载大文件</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写入磁盘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读取磁盘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加载进内存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解析</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入库</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弊端：磁盘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I/O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爆炸，需要</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TB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级存储，本地空间不足即崩溃。</a:t>
              </a:r>
              <a:endPar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6" name="矩形 5"/>
          <p:cNvSpPr/>
          <p:nvPr/>
        </p:nvSpPr>
        <p:spPr>
          <a:xfrm>
            <a:off x="3463290" y="4246245"/>
            <a:ext cx="8206740" cy="159956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HTTP Stream (Chunk) ➔ 内存 Buffer (64KB) ➔ 增量解析 ➔ 提取指标 ➔ 丢弃原始数据</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优势：Zero-Disk-Persistence（零磁盘落地），数据“过路不留痕”。</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endPar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1"/>
    </p:custDataLst>
  </p:cSld>
  <p:clrMapOvr>
    <a:masterClrMapping/>
  </p:clrMapOvr>
  <p:transition advTm="200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plus(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技术细节</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custDataLst>
              <p:tags r:id="rId1"/>
            </p:custDataLst>
          </p:nvPr>
        </p:nvGrpSpPr>
        <p:grpSpPr>
          <a:xfrm>
            <a:off x="850900" y="2249170"/>
            <a:ext cx="10830560" cy="4726305"/>
            <a:chOff x="1340" y="3542"/>
            <a:chExt cx="17056" cy="7443"/>
          </a:xfrm>
        </p:grpSpPr>
        <p:sp>
          <p:nvSpPr>
            <p:cNvPr id="41" name="右箭头标注 40"/>
            <p:cNvSpPr/>
            <p:nvPr>
              <p:custDataLst>
                <p:tags r:id="rId2"/>
              </p:custDataLst>
            </p:nvPr>
          </p:nvSpPr>
          <p:spPr>
            <a:xfrm rot="5400000">
              <a:off x="1944"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2" name="右箭头标注 41"/>
            <p:cNvSpPr/>
            <p:nvPr>
              <p:custDataLst>
                <p:tags r:id="rId3"/>
              </p:custDataLst>
            </p:nvPr>
          </p:nvSpPr>
          <p:spPr>
            <a:xfrm rot="5400000">
              <a:off x="6303" y="3543"/>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3" name="右箭头标注 42"/>
            <p:cNvSpPr/>
            <p:nvPr>
              <p:custDataLst>
                <p:tags r:id="rId4"/>
              </p:custDataLst>
            </p:nvPr>
          </p:nvSpPr>
          <p:spPr>
            <a:xfrm rot="5400000">
              <a:off x="10662"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4" name="右箭头标注 43"/>
            <p:cNvSpPr/>
            <p:nvPr>
              <p:custDataLst>
                <p:tags r:id="rId5"/>
              </p:custDataLst>
            </p:nvPr>
          </p:nvSpPr>
          <p:spPr>
            <a:xfrm rot="5400000">
              <a:off x="15021" y="3542"/>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59" name="矩形 13"/>
            <p:cNvSpPr/>
            <p:nvPr>
              <p:custDataLst>
                <p:tags r:id="rId6"/>
              </p:custDataLst>
            </p:nvPr>
          </p:nvSpPr>
          <p:spPr>
            <a:xfrm>
              <a:off x="1340" y="6915"/>
              <a:ext cx="4154"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放弃</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response.json()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的全量加载方式。</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采用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requests.get(url, stream=True)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建立长连接，以</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Chunk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8KB)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为单位按需拉取数据。</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60" name="文本框 83"/>
            <p:cNvSpPr txBox="1"/>
            <p:nvPr>
              <p:custDataLst>
                <p:tags r:id="rId7"/>
              </p:custDataLst>
            </p:nvPr>
          </p:nvSpPr>
          <p:spPr>
            <a:xfrm>
              <a:off x="1705" y="6287"/>
              <a:ext cx="3166"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HTTP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分块传输</a:t>
              </a: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 </a:t>
              </a:r>
              <a:endPar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5" name="矩形 13"/>
            <p:cNvSpPr/>
            <p:nvPr>
              <p:custDataLst>
                <p:tags r:id="rId8"/>
              </p:custDataLst>
            </p:nvPr>
          </p:nvSpPr>
          <p:spPr>
            <a:xfrm>
              <a:off x="5931" y="6915"/>
              <a:ext cx="3299" cy="4070"/>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使用流式</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解析器（如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或自定义生成器）。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逻辑：不构建完整的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DOM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树，而是通过事件驱动（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Event-driven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）在数据流中</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监听</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特定字段（如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openrank</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），一旦捕获立即提取，随后的数据立即释放。</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6" name="文本框 83"/>
            <p:cNvSpPr txBox="1"/>
            <p:nvPr>
              <p:custDataLst>
                <p:tags r:id="rId9"/>
              </p:custDataLst>
            </p:nvPr>
          </p:nvSpPr>
          <p:spPr>
            <a:xfrm>
              <a:off x="5855" y="6287"/>
              <a:ext cx="3745"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SAX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风格增量解析</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7" name="矩形 13"/>
            <p:cNvSpPr/>
            <p:nvPr>
              <p:custDataLst>
                <p:tags r:id="rId10"/>
              </p:custDataLst>
            </p:nvPr>
          </p:nvSpPr>
          <p:spPr>
            <a:xfrm>
              <a:off x="10290" y="6915"/>
              <a:ext cx="3543"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解析出一个</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Repo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的指标，立即触发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SQLite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INSERT/UPDATE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操作。</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内存中永远只保留当前正在处理的一个项目的数据对象。</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8" name="文本框 83"/>
            <p:cNvSpPr txBox="1"/>
            <p:nvPr>
              <p:custDataLst>
                <p:tags r:id="rId11"/>
              </p:custDataLst>
            </p:nvPr>
          </p:nvSpPr>
          <p:spPr>
            <a:xfrm>
              <a:off x="10291" y="6287"/>
              <a:ext cx="3461"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原子化入库</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9" name="矩形 13"/>
            <p:cNvSpPr/>
            <p:nvPr>
              <p:custDataLst>
                <p:tags r:id="rId12"/>
              </p:custDataLst>
            </p:nvPr>
          </p:nvSpPr>
          <p:spPr>
            <a:xfrm>
              <a:off x="14143" y="6915"/>
              <a:ext cx="4253" cy="1888"/>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将空间复杂度从</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文件大小）降低为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O(1)</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（常数级内存占用）。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无论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OpenDigger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的数据增长到多少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TB</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，本系统仅占用约</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50-100MB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50" name="文本框 83"/>
            <p:cNvSpPr txBox="1"/>
            <p:nvPr>
              <p:custDataLst>
                <p:tags r:id="rId13"/>
              </p:custDataLst>
            </p:nvPr>
          </p:nvSpPr>
          <p:spPr>
            <a:xfrm>
              <a:off x="14278" y="6287"/>
              <a:ext cx="3992"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空间复杂度降维</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pic>
          <p:nvPicPr>
            <p:cNvPr id="51" name="图片 50" descr="303b343532323438323bc9ccd2b5c4a3cabd"/>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2502" y="3680"/>
              <a:ext cx="1440" cy="1440"/>
            </a:xfrm>
            <a:prstGeom prst="rect">
              <a:avLst/>
            </a:prstGeom>
          </p:spPr>
        </p:pic>
        <p:pic>
          <p:nvPicPr>
            <p:cNvPr id="52" name="图片 51" descr="303b343531393636373bc9ccd2b5c4a3cabd"/>
            <p:cNvPicPr>
              <a:picLocks noChangeAspect="1"/>
            </p:cNvPicPr>
            <p:nvPr>
              <p:custDataLst>
                <p:tags r:id="rId17"/>
              </p:custDataLst>
            </p:nvPr>
          </p:nvPicPr>
          <p:blipFill>
            <a:blip r:embed="rId18">
              <a:extLst>
                <a:ext uri="{96DAC541-7B7A-43D3-8B79-37D633B846F1}">
                  <asvg:svgBlip xmlns:asvg="http://schemas.microsoft.com/office/drawing/2016/SVG/main" r:embed="rId19"/>
                </a:ext>
              </a:extLst>
            </a:blip>
            <a:stretch>
              <a:fillRect/>
            </a:stretch>
          </p:blipFill>
          <p:spPr>
            <a:xfrm>
              <a:off x="6976" y="3929"/>
              <a:ext cx="1209" cy="941"/>
            </a:xfrm>
            <a:prstGeom prst="rect">
              <a:avLst/>
            </a:prstGeom>
          </p:spPr>
        </p:pic>
        <p:pic>
          <p:nvPicPr>
            <p:cNvPr id="53" name="图片 52" descr="303b32303235353839303bcdc5b6d3"/>
            <p:cNvPicPr>
              <a:picLocks noChangeAspect="1"/>
            </p:cNvPicPr>
            <p:nvPr>
              <p:custDataLst>
                <p:tags r:id="rId20"/>
              </p:custDataLst>
            </p:nvPr>
          </p:nvPicPr>
          <p:blipFill>
            <a:blip r:embed="rId21">
              <a:extLst>
                <a:ext uri="{96DAC541-7B7A-43D3-8B79-37D633B846F1}">
                  <asvg:svgBlip xmlns:asvg="http://schemas.microsoft.com/office/drawing/2016/SVG/main" r:embed="rId22"/>
                </a:ext>
              </a:extLst>
            </a:blip>
            <a:stretch>
              <a:fillRect/>
            </a:stretch>
          </p:blipFill>
          <p:spPr>
            <a:xfrm>
              <a:off x="11220" y="3679"/>
              <a:ext cx="1440" cy="1440"/>
            </a:xfrm>
            <a:prstGeom prst="rect">
              <a:avLst/>
            </a:prstGeom>
          </p:spPr>
        </p:pic>
        <p:pic>
          <p:nvPicPr>
            <p:cNvPr id="54" name="图片 53" descr="303b32303231303233383bd6f9d0ced5dbcfdfd7e9bacfcdbc"/>
            <p:cNvPicPr>
              <a:picLocks noChangeAspect="1"/>
            </p:cNvPicPr>
            <p:nvPr>
              <p:custDataLst>
                <p:tags r:id="rId23"/>
              </p:custDataLst>
            </p:nvPr>
          </p:nvPicPr>
          <p:blipFill>
            <a:blip r:embed="rId24">
              <a:extLst>
                <a:ext uri="{96DAC541-7B7A-43D3-8B79-37D633B846F1}">
                  <asvg:svgBlip xmlns:asvg="http://schemas.microsoft.com/office/drawing/2016/SVG/main" r:embed="rId25"/>
                </a:ext>
              </a:extLst>
            </a:blip>
            <a:stretch>
              <a:fillRect/>
            </a:stretch>
          </p:blipFill>
          <p:spPr>
            <a:xfrm>
              <a:off x="15659" y="3840"/>
              <a:ext cx="1280" cy="1030"/>
            </a:xfrm>
            <a:prstGeom prst="rect">
              <a:avLst/>
            </a:prstGeom>
          </p:spPr>
        </p:pic>
      </p:grpSp>
    </p:spTree>
    <p:custDataLst>
      <p:tags r:id="rId26"/>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性能对比</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aphicFrame>
        <p:nvGraphicFramePr>
          <p:cNvPr id="10" name="表格 9"/>
          <p:cNvGraphicFramePr/>
          <p:nvPr>
            <p:custDataLst>
              <p:tags r:id="rId1"/>
            </p:custDataLst>
          </p:nvPr>
        </p:nvGraphicFramePr>
        <p:xfrm>
          <a:off x="839470" y="1582420"/>
          <a:ext cx="10665460" cy="4162425"/>
        </p:xfrm>
        <a:graphic>
          <a:graphicData uri="http://schemas.openxmlformats.org/drawingml/2006/table">
            <a:tbl>
              <a:tblPr/>
              <a:tblGrid>
                <a:gridCol w="2666365"/>
                <a:gridCol w="2666365"/>
                <a:gridCol w="2666365"/>
                <a:gridCol w="2666365"/>
              </a:tblGrid>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指标维度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传统全量下载方案</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OpenLens </a:t>
                      </a:r>
                      <a:r>
                        <a:rPr lang="zh-CN" altLang="en-US" sz="1800" b="1">
                          <a:latin typeface="幼圆" panose="02010509060101010101" charset="-122"/>
                          <a:ea typeface="幼圆" panose="02010509060101010101" charset="-122"/>
                          <a:cs typeface="幼圆" panose="02010509060101010101" charset="-122"/>
                        </a:rPr>
                        <a:t>流式方案</a:t>
                      </a:r>
                      <a:endParaRPr lang="zh-CN" altLang="en-US"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提升幅度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磁盘占用</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500 GB (</a:t>
                      </a:r>
                      <a:r>
                        <a:rPr lang="zh-CN" altLang="en-US" sz="1800">
                          <a:latin typeface="幼圆" panose="02010509060101010101" charset="-122"/>
                          <a:ea typeface="幼圆" panose="02010509060101010101" charset="-122"/>
                          <a:cs typeface="幼圆" panose="02010509060101010101" charset="-122"/>
                        </a:rPr>
                        <a:t>原始 </a:t>
                      </a:r>
                      <a:r>
                        <a:rPr lang="en-US" altLang="zh-CN" sz="1800">
                          <a:latin typeface="幼圆" panose="02010509060101010101" charset="-122"/>
                          <a:ea typeface="幼圆" panose="02010509060101010101" charset="-122"/>
                          <a:cs typeface="幼圆" panose="02010509060101010101" charset="-122"/>
                        </a:rPr>
                        <a:t>JSON)</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rPr>
                        <a:t>&lt; 200 MB (SQLite)</a:t>
                      </a:r>
                      <a:endParaRPr lang="en-US" altLang="zh-CN"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空间节省 </a:t>
                      </a:r>
                      <a:r>
                        <a:rPr lang="en-US" altLang="zh-CN" sz="1800" b="1">
                          <a:latin typeface="幼圆" panose="02010509060101010101" charset="-122"/>
                          <a:ea typeface="幼圆" panose="02010509060101010101" charset="-122"/>
                          <a:cs typeface="幼圆" panose="02010509060101010101" charset="-122"/>
                        </a:rPr>
                        <a:t>99.9%</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内存峰值</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16 GB (</a:t>
                      </a:r>
                      <a:r>
                        <a:rPr lang="zh-CN" altLang="en-US" sz="1800">
                          <a:latin typeface="幼圆" panose="02010509060101010101" charset="-122"/>
                          <a:ea typeface="幼圆" panose="02010509060101010101" charset="-122"/>
                          <a:cs typeface="幼圆" panose="02010509060101010101" charset="-122"/>
                        </a:rPr>
                        <a:t>大文件加载</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 80 MB (</a:t>
                      </a:r>
                      <a:r>
                        <a:rPr lang="zh-CN" altLang="en-US" sz="1800" b="1">
                          <a:latin typeface="幼圆" panose="02010509060101010101" charset="-122"/>
                          <a:ea typeface="幼圆" panose="02010509060101010101" charset="-122"/>
                          <a:cs typeface="幼圆" panose="02010509060101010101" charset="-122"/>
                        </a:rPr>
                        <a:t>稳定</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内存节省 </a:t>
                      </a:r>
                      <a:r>
                        <a:rPr lang="en-US" altLang="zh-CN" sz="1800" b="1">
                          <a:latin typeface="幼圆" panose="02010509060101010101" charset="-122"/>
                          <a:ea typeface="幼圆" panose="02010509060101010101" charset="-122"/>
                          <a:cs typeface="幼圆" panose="02010509060101010101" charset="-122"/>
                        </a:rPr>
                        <a:t>95%</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启动速度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需等待下载完成 </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小时级</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即刻开始 </a:t>
                      </a:r>
                      <a:r>
                        <a:rPr lang="en-US" altLang="zh-CN" sz="1800" b="1">
                          <a:latin typeface="幼圆" panose="02010509060101010101" charset="-122"/>
                          <a:ea typeface="幼圆" panose="02010509060101010101" charset="-122"/>
                          <a:cs typeface="幼圆" panose="02010509060101010101" charset="-122"/>
                        </a:rPr>
                        <a:t>(</a:t>
                      </a:r>
                      <a:r>
                        <a:rPr lang="zh-CN" altLang="en-US" sz="1800" b="1">
                          <a:latin typeface="幼圆" panose="02010509060101010101" charset="-122"/>
                          <a:ea typeface="幼圆" panose="02010509060101010101" charset="-122"/>
                          <a:cs typeface="幼圆" panose="02010509060101010101" charset="-122"/>
                        </a:rPr>
                        <a:t>毫秒级</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零等待</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硬件门槛</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服务器</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工作站</a:t>
                      </a:r>
                      <a:endParaRPr lang="zh-CN" altLang="en-US"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普通家用笔记本</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高普适性</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ustDataLst>
      <p:tags r:id="rId2"/>
    </p:custDataLst>
  </p:cSld>
  <p:clrMapOvr>
    <a:masterClrMapping/>
  </p:clrMapOvr>
  <p:transition advTm="2000">
    <p:zo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620260" y="554355"/>
            <a:ext cx="3000375" cy="618490"/>
          </a:xfrm>
          <a:prstGeom prst="rect">
            <a:avLst/>
          </a:prstGeom>
          <a:noFill/>
        </p:spPr>
        <p:txBody>
          <a:bodyPr wrap="square" rtlCol="0">
            <a:noAutofit/>
          </a:bodyPr>
          <a:p>
            <a:pPr algn="ct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优势</a:t>
            </a:r>
            <a:endParaRPr lang="zh-CN" altLang="en-US" sz="24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686625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8266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836295" y="1465580"/>
            <a:ext cx="10441940" cy="4930775"/>
            <a:chOff x="1317" y="2308"/>
            <a:chExt cx="16444" cy="7765"/>
          </a:xfrm>
        </p:grpSpPr>
        <p:sp>
          <p:nvSpPr>
            <p:cNvPr id="15" name="文本框 14"/>
            <p:cNvSpPr txBox="1"/>
            <p:nvPr/>
          </p:nvSpPr>
          <p:spPr>
            <a:xfrm>
              <a:off x="6748" y="2308"/>
              <a:ext cx="5781" cy="841"/>
            </a:xfrm>
            <a:prstGeom prst="rect">
              <a:avLst/>
            </a:prstGeom>
            <a:noFill/>
          </p:spPr>
          <p:txBody>
            <a:bodyPr wrap="square" rtlCol="0">
              <a:spAutoFit/>
            </a:bodyPr>
            <a:p>
              <a:pPr algn="ctr">
                <a:lnSpc>
                  <a:spcPct val="120000"/>
                </a:lnSpc>
                <a:spcBef>
                  <a:spcPts val="0"/>
                </a:spcBef>
                <a:spcAft>
                  <a:spcPts val="0"/>
                </a:spcAft>
              </a:pPr>
              <a:r>
                <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rPr>
                <a:t>功能：</a:t>
              </a:r>
              <a:endPar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6" name="文本框 15"/>
            <p:cNvSpPr txBox="1"/>
            <p:nvPr/>
          </p:nvSpPr>
          <p:spPr>
            <a:xfrm>
              <a:off x="1317" y="3095"/>
              <a:ext cx="16444" cy="6978"/>
            </a:xfrm>
            <a:prstGeom prst="rect">
              <a:avLst/>
            </a:prstGeom>
            <a:noFill/>
          </p:spPr>
          <p:txBody>
            <a:bodyPr wrap="square" rtlCol="0">
              <a:spAutoFit/>
            </a:bodyPr>
            <a:p>
              <a:pPr algn="ctr">
                <a:lnSpc>
                  <a:spcPct val="150000"/>
                </a:lnSpc>
              </a:pPr>
              <a:r>
                <a:rPr lang="zh-CN" altLang="en-US" sz="2000" b="1">
                  <a:solidFill>
                    <a:schemeClr val="accent6"/>
                  </a:solidFill>
                  <a:latin typeface="Arial" panose="020B0604020202020204" pitchFamily="34" charset="0"/>
                  <a:ea typeface="幼圆" panose="02010509060101010101" charset="-122"/>
                  <a:cs typeface="思源宋体" panose="02020400000000000000" charset="-122"/>
                  <a:sym typeface="+mn-ea"/>
                </a:rPr>
                <a:t>实时监控</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全网开源项目的风险动态。</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持久化存储，将采集到的数据实时写入。</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数据流式</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采集，通过时间换空间，确保系统的稳健性。</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优势：</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顶部滚动警报：模拟安全中心的实时情报推送效果。</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完整的</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Web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平台，开箱即用。</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基于</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AI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预测而非规则匹配、基于图谱视角的生态链分析。</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技术栈：</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FastAPI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后端</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ECharts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可视化</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AntV G6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图引擎。</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1"/>
    </p:custDataLst>
  </p:cSld>
  <p:clrMapOvr>
    <a:masterClrMapping/>
  </p:clrMapOvr>
  <p:transition advTm="200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plus(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7713980" cy="3769360"/>
            <a:chOff x="1991" y="2621"/>
            <a:chExt cx="12148" cy="5936"/>
          </a:xfrm>
        </p:grpSpPr>
        <p:grpSp>
          <p:nvGrpSpPr>
            <p:cNvPr id="9" name="组合 8"/>
            <p:cNvGrpSpPr/>
            <p:nvPr/>
          </p:nvGrpSpPr>
          <p:grpSpPr>
            <a:xfrm>
              <a:off x="1991" y="2621"/>
              <a:ext cx="12148" cy="5936"/>
              <a:chOff x="1976" y="2722"/>
              <a:chExt cx="12148" cy="5936"/>
            </a:xfrm>
          </p:grpSpPr>
          <p:sp>
            <p:nvSpPr>
              <p:cNvPr id="10" name="矩形 9"/>
              <p:cNvSpPr/>
              <p:nvPr/>
            </p:nvSpPr>
            <p:spPr>
              <a:xfrm>
                <a:off x="8405" y="517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bg1"/>
                    </a:solidFill>
                    <a:latin typeface="Arial" panose="020B0604020202020204" pitchFamily="34" charset="0"/>
                    <a:ea typeface="幼圆" panose="02010509060101010101" charset="-122"/>
                    <a:cs typeface="思源宋体" panose="02020400000000000000" charset="-122"/>
                    <a:sym typeface="+mn-ea"/>
                  </a:rPr>
                  <a:t>CONCLUSION &amp;PROSPECT</a:t>
                </a:r>
                <a:endParaRPr lang="zh-CN" altLang="en-US">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04</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66" cy="822"/>
            </a:xfrm>
            <a:prstGeom prst="rect">
              <a:avLst/>
            </a:prstGeom>
            <a:noFill/>
          </p:spPr>
          <p:txBody>
            <a:bodyPr wrap="square" rtlCol="0">
              <a:spAutoFit/>
            </a:bodyPr>
            <a:p>
              <a:pPr algn="dist"/>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4" name="文本框 3"/>
          <p:cNvSpPr txBox="1"/>
          <p:nvPr/>
        </p:nvSpPr>
        <p:spPr>
          <a:xfrm>
            <a:off x="5248275" y="2367915"/>
            <a:ext cx="3729990" cy="645160"/>
          </a:xfrm>
          <a:prstGeom prst="rect">
            <a:avLst/>
          </a:prstGeom>
          <a:noFill/>
        </p:spPr>
        <p:txBody>
          <a:bodyPr wrap="square" rtlCol="0">
            <a:spAutoFit/>
          </a:bodyPr>
          <a:p>
            <a:pPr algn="dist"/>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项目总结与</a:t>
            </a:r>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规划</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下一步计划</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4091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2678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a:off x="1299845" y="2054225"/>
            <a:ext cx="7235190" cy="3326765"/>
            <a:chOff x="2047" y="3235"/>
            <a:chExt cx="11394" cy="5239"/>
          </a:xfrm>
        </p:grpSpPr>
        <p:sp>
          <p:nvSpPr>
            <p:cNvPr id="19" name="Freeform 6"/>
            <p:cNvSpPr/>
            <p:nvPr/>
          </p:nvSpPr>
          <p:spPr bwMode="auto">
            <a:xfrm>
              <a:off x="7595" y="3235"/>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5" name="Freeform 8"/>
            <p:cNvSpPr/>
            <p:nvPr/>
          </p:nvSpPr>
          <p:spPr bwMode="auto">
            <a:xfrm>
              <a:off x="9389" y="5118"/>
              <a:ext cx="2503" cy="3159"/>
            </a:xfrm>
            <a:custGeom>
              <a:avLst/>
              <a:gdLst>
                <a:gd name="T0" fmla="*/ 1089025 w 2054"/>
                <a:gd name="T1" fmla="*/ 1885950 h 2592"/>
                <a:gd name="T2" fmla="*/ 1082675 w 2054"/>
                <a:gd name="T3" fmla="*/ 2041525 h 2592"/>
                <a:gd name="T4" fmla="*/ 1057275 w 2054"/>
                <a:gd name="T5" fmla="*/ 2266950 h 2592"/>
                <a:gd name="T6" fmla="*/ 1009650 w 2054"/>
                <a:gd name="T7" fmla="*/ 2486025 h 2592"/>
                <a:gd name="T8" fmla="*/ 942975 w 2054"/>
                <a:gd name="T9" fmla="*/ 2695575 h 2592"/>
                <a:gd name="T10" fmla="*/ 857250 w 2054"/>
                <a:gd name="T11" fmla="*/ 2898775 h 2592"/>
                <a:gd name="T12" fmla="*/ 752475 w 2054"/>
                <a:gd name="T13" fmla="*/ 3089275 h 2592"/>
                <a:gd name="T14" fmla="*/ 631825 w 2054"/>
                <a:gd name="T15" fmla="*/ 3270250 h 2592"/>
                <a:gd name="T16" fmla="*/ 495300 w 2054"/>
                <a:gd name="T17" fmla="*/ 3438525 h 2592"/>
                <a:gd name="T18" fmla="*/ 342900 w 2054"/>
                <a:gd name="T19" fmla="*/ 3594100 h 2592"/>
                <a:gd name="T20" fmla="*/ 177800 w 2054"/>
                <a:gd name="T21" fmla="*/ 3733800 h 2592"/>
                <a:gd name="T22" fmla="*/ 0 w 2054"/>
                <a:gd name="T23" fmla="*/ 3860800 h 2592"/>
                <a:gd name="T24" fmla="*/ 117475 w 2054"/>
                <a:gd name="T25" fmla="*/ 3917950 h 2592"/>
                <a:gd name="T26" fmla="*/ 301625 w 2054"/>
                <a:gd name="T27" fmla="*/ 3990975 h 2592"/>
                <a:gd name="T28" fmla="*/ 492125 w 2054"/>
                <a:gd name="T29" fmla="*/ 4048125 h 2592"/>
                <a:gd name="T30" fmla="*/ 692150 w 2054"/>
                <a:gd name="T31" fmla="*/ 4086225 h 2592"/>
                <a:gd name="T32" fmla="*/ 895350 w 2054"/>
                <a:gd name="T33" fmla="*/ 4108450 h 2592"/>
                <a:gd name="T34" fmla="*/ 1031875 w 2054"/>
                <a:gd name="T35" fmla="*/ 4114800 h 2592"/>
                <a:gd name="T36" fmla="*/ 1371600 w 2054"/>
                <a:gd name="T37" fmla="*/ 4086225 h 2592"/>
                <a:gd name="T38" fmla="*/ 1695450 w 2054"/>
                <a:gd name="T39" fmla="*/ 4013200 h 2592"/>
                <a:gd name="T40" fmla="*/ 1997075 w 2054"/>
                <a:gd name="T41" fmla="*/ 3892550 h 2592"/>
                <a:gd name="T42" fmla="*/ 2276475 w 2054"/>
                <a:gd name="T43" fmla="*/ 3733800 h 2592"/>
                <a:gd name="T44" fmla="*/ 2530475 w 2054"/>
                <a:gd name="T45" fmla="*/ 3533775 h 2592"/>
                <a:gd name="T46" fmla="*/ 2749550 w 2054"/>
                <a:gd name="T47" fmla="*/ 3302000 h 2592"/>
                <a:gd name="T48" fmla="*/ 2936875 w 2054"/>
                <a:gd name="T49" fmla="*/ 3038475 h 2592"/>
                <a:gd name="T50" fmla="*/ 3086100 w 2054"/>
                <a:gd name="T51" fmla="*/ 2752725 h 2592"/>
                <a:gd name="T52" fmla="*/ 3190875 w 2054"/>
                <a:gd name="T53" fmla="*/ 2441575 h 2592"/>
                <a:gd name="T54" fmla="*/ 3248025 w 2054"/>
                <a:gd name="T55" fmla="*/ 2114550 h 2592"/>
                <a:gd name="T56" fmla="*/ 3260725 w 2054"/>
                <a:gd name="T57" fmla="*/ 1885950 h 2592"/>
                <a:gd name="T58" fmla="*/ 3248025 w 2054"/>
                <a:gd name="T59" fmla="*/ 1666875 h 2592"/>
                <a:gd name="T60" fmla="*/ 3216275 w 2054"/>
                <a:gd name="T61" fmla="*/ 1450975 h 2592"/>
                <a:gd name="T62" fmla="*/ 3165475 w 2054"/>
                <a:gd name="T63" fmla="*/ 1244600 h 2592"/>
                <a:gd name="T64" fmla="*/ 3095625 w 2054"/>
                <a:gd name="T65" fmla="*/ 1044575 h 2592"/>
                <a:gd name="T66" fmla="*/ 3006725 w 2054"/>
                <a:gd name="T67" fmla="*/ 854075 h 2592"/>
                <a:gd name="T68" fmla="*/ 2901950 w 2054"/>
                <a:gd name="T69" fmla="*/ 676275 h 2592"/>
                <a:gd name="T70" fmla="*/ 2781300 w 2054"/>
                <a:gd name="T71" fmla="*/ 508000 h 2592"/>
                <a:gd name="T72" fmla="*/ 2644775 w 2054"/>
                <a:gd name="T73" fmla="*/ 349250 h 2592"/>
                <a:gd name="T74" fmla="*/ 2495550 w 2054"/>
                <a:gd name="T75" fmla="*/ 206375 h 2592"/>
                <a:gd name="T76" fmla="*/ 2333625 w 2054"/>
                <a:gd name="T77" fmla="*/ 79375 h 2592"/>
                <a:gd name="T78" fmla="*/ 2216150 w 2054"/>
                <a:gd name="T79" fmla="*/ 0 h 2592"/>
                <a:gd name="T80" fmla="*/ 2187575 w 2054"/>
                <a:gd name="T81" fmla="*/ 209550 h 2592"/>
                <a:gd name="T82" fmla="*/ 2139950 w 2054"/>
                <a:gd name="T83" fmla="*/ 415925 h 2592"/>
                <a:gd name="T84" fmla="*/ 2073275 w 2054"/>
                <a:gd name="T85" fmla="*/ 612775 h 2592"/>
                <a:gd name="T86" fmla="*/ 1990725 w 2054"/>
                <a:gd name="T87" fmla="*/ 800100 h 2592"/>
                <a:gd name="T88" fmla="*/ 1892300 w 2054"/>
                <a:gd name="T89" fmla="*/ 977900 h 2592"/>
                <a:gd name="T90" fmla="*/ 1781175 w 2054"/>
                <a:gd name="T91" fmla="*/ 1149350 h 2592"/>
                <a:gd name="T92" fmla="*/ 1654175 w 2054"/>
                <a:gd name="T93" fmla="*/ 1308100 h 2592"/>
                <a:gd name="T94" fmla="*/ 1514475 w 2054"/>
                <a:gd name="T95" fmla="*/ 1454150 h 2592"/>
                <a:gd name="T96" fmla="*/ 1362075 w 2054"/>
                <a:gd name="T97" fmla="*/ 1590675 h 2592"/>
                <a:gd name="T98" fmla="*/ 1200150 w 2054"/>
                <a:gd name="T99" fmla="*/ 17113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4" h="2592">
                  <a:moveTo>
                    <a:pt x="684" y="1124"/>
                  </a:moveTo>
                  <a:lnTo>
                    <a:pt x="684" y="1124"/>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1" name="Freeform 10"/>
            <p:cNvSpPr/>
            <p:nvPr/>
          </p:nvSpPr>
          <p:spPr bwMode="auto">
            <a:xfrm>
              <a:off x="9389" y="4857"/>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2" name="Freeform 12"/>
            <p:cNvSpPr/>
            <p:nvPr/>
          </p:nvSpPr>
          <p:spPr bwMode="auto">
            <a:xfrm>
              <a:off x="6721" y="5118"/>
              <a:ext cx="2499" cy="3159"/>
            </a:xfrm>
            <a:custGeom>
              <a:avLst/>
              <a:gdLst>
                <a:gd name="T0" fmla="*/ 2174875 w 2052"/>
                <a:gd name="T1" fmla="*/ 1784350 h 2592"/>
                <a:gd name="T2" fmla="*/ 2060575 w 2052"/>
                <a:gd name="T3" fmla="*/ 1711325 h 2592"/>
                <a:gd name="T4" fmla="*/ 1895475 w 2052"/>
                <a:gd name="T5" fmla="*/ 1590675 h 2592"/>
                <a:gd name="T6" fmla="*/ 1746250 w 2052"/>
                <a:gd name="T7" fmla="*/ 1454150 h 2592"/>
                <a:gd name="T8" fmla="*/ 1606550 w 2052"/>
                <a:gd name="T9" fmla="*/ 1308100 h 2592"/>
                <a:gd name="T10" fmla="*/ 1479550 w 2052"/>
                <a:gd name="T11" fmla="*/ 1149350 h 2592"/>
                <a:gd name="T12" fmla="*/ 1365250 w 2052"/>
                <a:gd name="T13" fmla="*/ 977900 h 2592"/>
                <a:gd name="T14" fmla="*/ 1266825 w 2052"/>
                <a:gd name="T15" fmla="*/ 800100 h 2592"/>
                <a:gd name="T16" fmla="*/ 1184275 w 2052"/>
                <a:gd name="T17" fmla="*/ 612775 h 2592"/>
                <a:gd name="T18" fmla="*/ 1120775 w 2052"/>
                <a:gd name="T19" fmla="*/ 415925 h 2592"/>
                <a:gd name="T20" fmla="*/ 1073150 w 2052"/>
                <a:gd name="T21" fmla="*/ 209550 h 2592"/>
                <a:gd name="T22" fmla="*/ 1041400 w 2052"/>
                <a:gd name="T23" fmla="*/ 0 h 2592"/>
                <a:gd name="T24" fmla="*/ 927100 w 2052"/>
                <a:gd name="T25" fmla="*/ 79375 h 2592"/>
                <a:gd name="T26" fmla="*/ 765175 w 2052"/>
                <a:gd name="T27" fmla="*/ 206375 h 2592"/>
                <a:gd name="T28" fmla="*/ 615950 w 2052"/>
                <a:gd name="T29" fmla="*/ 349250 h 2592"/>
                <a:gd name="T30" fmla="*/ 479425 w 2052"/>
                <a:gd name="T31" fmla="*/ 508000 h 2592"/>
                <a:gd name="T32" fmla="*/ 358775 w 2052"/>
                <a:gd name="T33" fmla="*/ 676275 h 2592"/>
                <a:gd name="T34" fmla="*/ 254000 w 2052"/>
                <a:gd name="T35" fmla="*/ 854075 h 2592"/>
                <a:gd name="T36" fmla="*/ 165100 w 2052"/>
                <a:gd name="T37" fmla="*/ 1044575 h 2592"/>
                <a:gd name="T38" fmla="*/ 95250 w 2052"/>
                <a:gd name="T39" fmla="*/ 1244600 h 2592"/>
                <a:gd name="T40" fmla="*/ 41275 w 2052"/>
                <a:gd name="T41" fmla="*/ 1450975 h 2592"/>
                <a:gd name="T42" fmla="*/ 9525 w 2052"/>
                <a:gd name="T43" fmla="*/ 1666875 h 2592"/>
                <a:gd name="T44" fmla="*/ 0 w 2052"/>
                <a:gd name="T45" fmla="*/ 1885950 h 2592"/>
                <a:gd name="T46" fmla="*/ 9525 w 2052"/>
                <a:gd name="T47" fmla="*/ 2114550 h 2592"/>
                <a:gd name="T48" fmla="*/ 69850 w 2052"/>
                <a:gd name="T49" fmla="*/ 2441575 h 2592"/>
                <a:gd name="T50" fmla="*/ 174625 w 2052"/>
                <a:gd name="T51" fmla="*/ 2752725 h 2592"/>
                <a:gd name="T52" fmla="*/ 323850 w 2052"/>
                <a:gd name="T53" fmla="*/ 3038475 h 2592"/>
                <a:gd name="T54" fmla="*/ 508000 w 2052"/>
                <a:gd name="T55" fmla="*/ 3302000 h 2592"/>
                <a:gd name="T56" fmla="*/ 730250 w 2052"/>
                <a:gd name="T57" fmla="*/ 3533775 h 2592"/>
                <a:gd name="T58" fmla="*/ 981075 w 2052"/>
                <a:gd name="T59" fmla="*/ 3733800 h 2592"/>
                <a:gd name="T60" fmla="*/ 1263650 w 2052"/>
                <a:gd name="T61" fmla="*/ 3892550 h 2592"/>
                <a:gd name="T62" fmla="*/ 1565275 w 2052"/>
                <a:gd name="T63" fmla="*/ 4013200 h 2592"/>
                <a:gd name="T64" fmla="*/ 1889125 w 2052"/>
                <a:gd name="T65" fmla="*/ 4086225 h 2592"/>
                <a:gd name="T66" fmla="*/ 2225675 w 2052"/>
                <a:gd name="T67" fmla="*/ 4114800 h 2592"/>
                <a:gd name="T68" fmla="*/ 2365375 w 2052"/>
                <a:gd name="T69" fmla="*/ 4108450 h 2592"/>
                <a:gd name="T70" fmla="*/ 2568575 w 2052"/>
                <a:gd name="T71" fmla="*/ 4086225 h 2592"/>
                <a:gd name="T72" fmla="*/ 2765425 w 2052"/>
                <a:gd name="T73" fmla="*/ 4048125 h 2592"/>
                <a:gd name="T74" fmla="*/ 2959100 w 2052"/>
                <a:gd name="T75" fmla="*/ 3990975 h 2592"/>
                <a:gd name="T76" fmla="*/ 3140075 w 2052"/>
                <a:gd name="T77" fmla="*/ 3917950 h 2592"/>
                <a:gd name="T78" fmla="*/ 3257550 w 2052"/>
                <a:gd name="T79" fmla="*/ 3860800 h 2592"/>
                <a:gd name="T80" fmla="*/ 3079750 w 2052"/>
                <a:gd name="T81" fmla="*/ 3733800 h 2592"/>
                <a:gd name="T82" fmla="*/ 2914650 w 2052"/>
                <a:gd name="T83" fmla="*/ 3594100 h 2592"/>
                <a:gd name="T84" fmla="*/ 2765425 w 2052"/>
                <a:gd name="T85" fmla="*/ 3438525 h 2592"/>
                <a:gd name="T86" fmla="*/ 2628900 w 2052"/>
                <a:gd name="T87" fmla="*/ 3270250 h 2592"/>
                <a:gd name="T88" fmla="*/ 2508250 w 2052"/>
                <a:gd name="T89" fmla="*/ 3089275 h 2592"/>
                <a:gd name="T90" fmla="*/ 2403475 w 2052"/>
                <a:gd name="T91" fmla="*/ 2898775 h 2592"/>
                <a:gd name="T92" fmla="*/ 2317750 w 2052"/>
                <a:gd name="T93" fmla="*/ 2695575 h 2592"/>
                <a:gd name="T94" fmla="*/ 2251075 w 2052"/>
                <a:gd name="T95" fmla="*/ 2486025 h 2592"/>
                <a:gd name="T96" fmla="*/ 2203450 w 2052"/>
                <a:gd name="T97" fmla="*/ 2266950 h 2592"/>
                <a:gd name="T98" fmla="*/ 2178050 w 2052"/>
                <a:gd name="T99" fmla="*/ 20415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2" h="2592">
                  <a:moveTo>
                    <a:pt x="1368" y="1188"/>
                  </a:moveTo>
                  <a:lnTo>
                    <a:pt x="1368" y="1188"/>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3" name="Freeform 14"/>
            <p:cNvSpPr/>
            <p:nvPr/>
          </p:nvSpPr>
          <p:spPr bwMode="auto">
            <a:xfrm>
              <a:off x="7601" y="4857"/>
              <a:ext cx="1619" cy="1538"/>
            </a:xfrm>
            <a:custGeom>
              <a:avLst/>
              <a:gdLst>
                <a:gd name="T0" fmla="*/ 1038225 w 1330"/>
                <a:gd name="T1" fmla="*/ 2003425 h 1262"/>
                <a:gd name="T2" fmla="*/ 1054100 w 1330"/>
                <a:gd name="T3" fmla="*/ 1866900 h 1262"/>
                <a:gd name="T4" fmla="*/ 1079500 w 1330"/>
                <a:gd name="T5" fmla="*/ 1733550 h 1262"/>
                <a:gd name="T6" fmla="*/ 1111250 w 1330"/>
                <a:gd name="T7" fmla="*/ 1600200 h 1262"/>
                <a:gd name="T8" fmla="*/ 1152525 w 1330"/>
                <a:gd name="T9" fmla="*/ 1473200 h 1262"/>
                <a:gd name="T10" fmla="*/ 1196975 w 1330"/>
                <a:gd name="T11" fmla="*/ 1349375 h 1262"/>
                <a:gd name="T12" fmla="*/ 1311275 w 1330"/>
                <a:gd name="T13" fmla="*/ 1108075 h 1262"/>
                <a:gd name="T14" fmla="*/ 1450975 w 1330"/>
                <a:gd name="T15" fmla="*/ 885825 h 1262"/>
                <a:gd name="T16" fmla="*/ 1616075 w 1330"/>
                <a:gd name="T17" fmla="*/ 679450 h 1262"/>
                <a:gd name="T18" fmla="*/ 1800225 w 1330"/>
                <a:gd name="T19" fmla="*/ 492125 h 1262"/>
                <a:gd name="T20" fmla="*/ 2003425 w 1330"/>
                <a:gd name="T21" fmla="*/ 330200 h 1262"/>
                <a:gd name="T22" fmla="*/ 2111375 w 1330"/>
                <a:gd name="T23" fmla="*/ 254000 h 1262"/>
                <a:gd name="T24" fmla="*/ 1993900 w 1330"/>
                <a:gd name="T25" fmla="*/ 196850 h 1262"/>
                <a:gd name="T26" fmla="*/ 1873250 w 1330"/>
                <a:gd name="T27" fmla="*/ 146050 h 1262"/>
                <a:gd name="T28" fmla="*/ 1749425 w 1330"/>
                <a:gd name="T29" fmla="*/ 104775 h 1262"/>
                <a:gd name="T30" fmla="*/ 1619250 w 1330"/>
                <a:gd name="T31" fmla="*/ 66675 h 1262"/>
                <a:gd name="T32" fmla="*/ 1489075 w 1330"/>
                <a:gd name="T33" fmla="*/ 38100 h 1262"/>
                <a:gd name="T34" fmla="*/ 1355725 w 1330"/>
                <a:gd name="T35" fmla="*/ 19050 h 1262"/>
                <a:gd name="T36" fmla="*/ 1219200 w 1330"/>
                <a:gd name="T37" fmla="*/ 6350 h 1262"/>
                <a:gd name="T38" fmla="*/ 1079500 w 1330"/>
                <a:gd name="T39" fmla="*/ 0 h 1262"/>
                <a:gd name="T40" fmla="*/ 1006475 w 1330"/>
                <a:gd name="T41" fmla="*/ 3175 h 1262"/>
                <a:gd name="T42" fmla="*/ 863600 w 1330"/>
                <a:gd name="T43" fmla="*/ 12700 h 1262"/>
                <a:gd name="T44" fmla="*/ 720725 w 1330"/>
                <a:gd name="T45" fmla="*/ 31750 h 1262"/>
                <a:gd name="T46" fmla="*/ 581025 w 1330"/>
                <a:gd name="T47" fmla="*/ 57150 h 1262"/>
                <a:gd name="T48" fmla="*/ 447675 w 1330"/>
                <a:gd name="T49" fmla="*/ 92075 h 1262"/>
                <a:gd name="T50" fmla="*/ 314325 w 1330"/>
                <a:gd name="T51" fmla="*/ 136525 h 1262"/>
                <a:gd name="T52" fmla="*/ 184150 w 1330"/>
                <a:gd name="T53" fmla="*/ 190500 h 1262"/>
                <a:gd name="T54" fmla="*/ 60325 w 1330"/>
                <a:gd name="T55" fmla="*/ 247650 h 1262"/>
                <a:gd name="T56" fmla="*/ 0 w 1330"/>
                <a:gd name="T57" fmla="*/ 282575 h 1262"/>
                <a:gd name="T58" fmla="*/ 15875 w 1330"/>
                <a:gd name="T59" fmla="*/ 415925 h 1262"/>
                <a:gd name="T60" fmla="*/ 34925 w 1330"/>
                <a:gd name="T61" fmla="*/ 549275 h 1262"/>
                <a:gd name="T62" fmla="*/ 66675 w 1330"/>
                <a:gd name="T63" fmla="*/ 676275 h 1262"/>
                <a:gd name="T64" fmla="*/ 101600 w 1330"/>
                <a:gd name="T65" fmla="*/ 803275 h 1262"/>
                <a:gd name="T66" fmla="*/ 146050 w 1330"/>
                <a:gd name="T67" fmla="*/ 927100 h 1262"/>
                <a:gd name="T68" fmla="*/ 196850 w 1330"/>
                <a:gd name="T69" fmla="*/ 1047750 h 1262"/>
                <a:gd name="T70" fmla="*/ 320675 w 1330"/>
                <a:gd name="T71" fmla="*/ 1276350 h 1262"/>
                <a:gd name="T72" fmla="*/ 466725 w 1330"/>
                <a:gd name="T73" fmla="*/ 1489075 h 1262"/>
                <a:gd name="T74" fmla="*/ 638175 w 1330"/>
                <a:gd name="T75" fmla="*/ 1679575 h 1262"/>
                <a:gd name="T76" fmla="*/ 828675 w 1330"/>
                <a:gd name="T77" fmla="*/ 1854200 h 1262"/>
                <a:gd name="T78" fmla="*/ 1038225 w 1330"/>
                <a:gd name="T79" fmla="*/ 2003425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5" name="Freeform 5"/>
            <p:cNvSpPr/>
            <p:nvPr>
              <p:custDataLst>
                <p:tags r:id="rId2"/>
              </p:custDataLst>
            </p:nvPr>
          </p:nvSpPr>
          <p:spPr bwMode="auto">
            <a:xfrm>
              <a:off x="7752" y="3391"/>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close/>
                </a:path>
              </a:pathLst>
            </a:cu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6" name="Freeform 7"/>
            <p:cNvSpPr/>
            <p:nvPr>
              <p:custDataLst>
                <p:tags r:id="rId3"/>
              </p:custDataLst>
            </p:nvPr>
          </p:nvSpPr>
          <p:spPr bwMode="auto">
            <a:xfrm>
              <a:off x="9545" y="5274"/>
              <a:ext cx="2503" cy="3159"/>
            </a:xfrm>
            <a:custGeom>
              <a:avLst/>
              <a:gdLst>
                <a:gd name="T0" fmla="*/ 686 w 2054"/>
                <a:gd name="T1" fmla="*/ 1188 h 2592"/>
                <a:gd name="T2" fmla="*/ 682 w 2054"/>
                <a:gd name="T3" fmla="*/ 1286 h 2592"/>
                <a:gd name="T4" fmla="*/ 666 w 2054"/>
                <a:gd name="T5" fmla="*/ 1428 h 2592"/>
                <a:gd name="T6" fmla="*/ 636 w 2054"/>
                <a:gd name="T7" fmla="*/ 1566 h 2592"/>
                <a:gd name="T8" fmla="*/ 594 w 2054"/>
                <a:gd name="T9" fmla="*/ 1698 h 2592"/>
                <a:gd name="T10" fmla="*/ 540 w 2054"/>
                <a:gd name="T11" fmla="*/ 1826 h 2592"/>
                <a:gd name="T12" fmla="*/ 474 w 2054"/>
                <a:gd name="T13" fmla="*/ 1946 h 2592"/>
                <a:gd name="T14" fmla="*/ 398 w 2054"/>
                <a:gd name="T15" fmla="*/ 2060 h 2592"/>
                <a:gd name="T16" fmla="*/ 312 w 2054"/>
                <a:gd name="T17" fmla="*/ 2166 h 2592"/>
                <a:gd name="T18" fmla="*/ 216 w 2054"/>
                <a:gd name="T19" fmla="*/ 2264 h 2592"/>
                <a:gd name="T20" fmla="*/ 112 w 2054"/>
                <a:gd name="T21" fmla="*/ 2352 h 2592"/>
                <a:gd name="T22" fmla="*/ 0 w 2054"/>
                <a:gd name="T23" fmla="*/ 2432 h 2592"/>
                <a:gd name="T24" fmla="*/ 74 w 2054"/>
                <a:gd name="T25" fmla="*/ 2468 h 2592"/>
                <a:gd name="T26" fmla="*/ 190 w 2054"/>
                <a:gd name="T27" fmla="*/ 2514 h 2592"/>
                <a:gd name="T28" fmla="*/ 310 w 2054"/>
                <a:gd name="T29" fmla="*/ 2550 h 2592"/>
                <a:gd name="T30" fmla="*/ 436 w 2054"/>
                <a:gd name="T31" fmla="*/ 2574 h 2592"/>
                <a:gd name="T32" fmla="*/ 564 w 2054"/>
                <a:gd name="T33" fmla="*/ 2588 h 2592"/>
                <a:gd name="T34" fmla="*/ 650 w 2054"/>
                <a:gd name="T35" fmla="*/ 2592 h 2592"/>
                <a:gd name="T36" fmla="*/ 864 w 2054"/>
                <a:gd name="T37" fmla="*/ 2574 h 2592"/>
                <a:gd name="T38" fmla="*/ 1068 w 2054"/>
                <a:gd name="T39" fmla="*/ 2528 h 2592"/>
                <a:gd name="T40" fmla="*/ 1258 w 2054"/>
                <a:gd name="T41" fmla="*/ 2452 h 2592"/>
                <a:gd name="T42" fmla="*/ 1434 w 2054"/>
                <a:gd name="T43" fmla="*/ 2352 h 2592"/>
                <a:gd name="T44" fmla="*/ 1594 w 2054"/>
                <a:gd name="T45" fmla="*/ 2226 h 2592"/>
                <a:gd name="T46" fmla="*/ 1732 w 2054"/>
                <a:gd name="T47" fmla="*/ 2080 h 2592"/>
                <a:gd name="T48" fmla="*/ 1850 w 2054"/>
                <a:gd name="T49" fmla="*/ 1914 h 2592"/>
                <a:gd name="T50" fmla="*/ 1944 w 2054"/>
                <a:gd name="T51" fmla="*/ 1734 h 2592"/>
                <a:gd name="T52" fmla="*/ 2010 w 2054"/>
                <a:gd name="T53" fmla="*/ 1538 h 2592"/>
                <a:gd name="T54" fmla="*/ 2046 w 2054"/>
                <a:gd name="T55" fmla="*/ 1332 h 2592"/>
                <a:gd name="T56" fmla="*/ 2054 w 2054"/>
                <a:gd name="T57" fmla="*/ 1188 h 2592"/>
                <a:gd name="T58" fmla="*/ 2046 w 2054"/>
                <a:gd name="T59" fmla="*/ 1050 h 2592"/>
                <a:gd name="T60" fmla="*/ 2026 w 2054"/>
                <a:gd name="T61" fmla="*/ 914 h 2592"/>
                <a:gd name="T62" fmla="*/ 1994 w 2054"/>
                <a:gd name="T63" fmla="*/ 784 h 2592"/>
                <a:gd name="T64" fmla="*/ 1950 w 2054"/>
                <a:gd name="T65" fmla="*/ 658 h 2592"/>
                <a:gd name="T66" fmla="*/ 1894 w 2054"/>
                <a:gd name="T67" fmla="*/ 538 h 2592"/>
                <a:gd name="T68" fmla="*/ 1828 w 2054"/>
                <a:gd name="T69" fmla="*/ 426 h 2592"/>
                <a:gd name="T70" fmla="*/ 1752 w 2054"/>
                <a:gd name="T71" fmla="*/ 320 h 2592"/>
                <a:gd name="T72" fmla="*/ 1666 w 2054"/>
                <a:gd name="T73" fmla="*/ 220 h 2592"/>
                <a:gd name="T74" fmla="*/ 1572 w 2054"/>
                <a:gd name="T75" fmla="*/ 130 h 2592"/>
                <a:gd name="T76" fmla="*/ 1470 w 2054"/>
                <a:gd name="T77" fmla="*/ 50 h 2592"/>
                <a:gd name="T78" fmla="*/ 1396 w 2054"/>
                <a:gd name="T79" fmla="*/ 0 h 2592"/>
                <a:gd name="T80" fmla="*/ 1378 w 2054"/>
                <a:gd name="T81" fmla="*/ 132 h 2592"/>
                <a:gd name="T82" fmla="*/ 1348 w 2054"/>
                <a:gd name="T83" fmla="*/ 262 h 2592"/>
                <a:gd name="T84" fmla="*/ 1306 w 2054"/>
                <a:gd name="T85" fmla="*/ 386 h 2592"/>
                <a:gd name="T86" fmla="*/ 1254 w 2054"/>
                <a:gd name="T87" fmla="*/ 504 h 2592"/>
                <a:gd name="T88" fmla="*/ 1192 w 2054"/>
                <a:gd name="T89" fmla="*/ 616 h 2592"/>
                <a:gd name="T90" fmla="*/ 1122 w 2054"/>
                <a:gd name="T91" fmla="*/ 724 h 2592"/>
                <a:gd name="T92" fmla="*/ 1042 w 2054"/>
                <a:gd name="T93" fmla="*/ 824 h 2592"/>
                <a:gd name="T94" fmla="*/ 954 w 2054"/>
                <a:gd name="T95" fmla="*/ 916 h 2592"/>
                <a:gd name="T96" fmla="*/ 858 w 2054"/>
                <a:gd name="T97" fmla="*/ 1002 h 2592"/>
                <a:gd name="T98" fmla="*/ 756 w 2054"/>
                <a:gd name="T99" fmla="*/ 1078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4" h="2592">
                  <a:moveTo>
                    <a:pt x="684" y="1124"/>
                  </a:moveTo>
                  <a:lnTo>
                    <a:pt x="684" y="1124"/>
                  </a:lnTo>
                  <a:lnTo>
                    <a:pt x="686" y="1188"/>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9" name="Freeform 9"/>
            <p:cNvSpPr/>
            <p:nvPr>
              <p:custDataLst>
                <p:tags r:id="rId4"/>
              </p:custDataLst>
            </p:nvPr>
          </p:nvSpPr>
          <p:spPr bwMode="auto">
            <a:xfrm>
              <a:off x="9545" y="5013"/>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close/>
                </a:path>
              </a:pathLst>
            </a:custGeom>
            <a:solidFill>
              <a:srgbClr val="64BDBF"/>
            </a:solidFill>
            <a:ln>
              <a:noFill/>
            </a:ln>
          </p:spPr>
          <p:txBody>
            <a:bodyPr/>
            <a:lstStyle/>
            <a:p>
              <a:pPr defTabSz="1219200">
                <a:defRPr/>
              </a:pPr>
              <a:endParaRPr lang="zh-CN" altLang="en-US" sz="3600">
                <a:solidFill>
                  <a:srgbClr val="000000"/>
                </a:solidFill>
                <a:cs typeface="+mn-ea"/>
                <a:sym typeface="+mn-lt"/>
              </a:endParaRPr>
            </a:p>
          </p:txBody>
        </p:sp>
        <p:sp>
          <p:nvSpPr>
            <p:cNvPr id="30" name="Freeform 11"/>
            <p:cNvSpPr/>
            <p:nvPr>
              <p:custDataLst>
                <p:tags r:id="rId5"/>
              </p:custDataLst>
            </p:nvPr>
          </p:nvSpPr>
          <p:spPr bwMode="auto">
            <a:xfrm>
              <a:off x="6878" y="5274"/>
              <a:ext cx="2499" cy="3159"/>
            </a:xfrm>
            <a:custGeom>
              <a:avLst/>
              <a:gdLst>
                <a:gd name="T0" fmla="*/ 1370 w 2052"/>
                <a:gd name="T1" fmla="*/ 1124 h 2592"/>
                <a:gd name="T2" fmla="*/ 1298 w 2052"/>
                <a:gd name="T3" fmla="*/ 1078 h 2592"/>
                <a:gd name="T4" fmla="*/ 1194 w 2052"/>
                <a:gd name="T5" fmla="*/ 1002 h 2592"/>
                <a:gd name="T6" fmla="*/ 1100 w 2052"/>
                <a:gd name="T7" fmla="*/ 916 h 2592"/>
                <a:gd name="T8" fmla="*/ 1012 w 2052"/>
                <a:gd name="T9" fmla="*/ 824 h 2592"/>
                <a:gd name="T10" fmla="*/ 932 w 2052"/>
                <a:gd name="T11" fmla="*/ 724 h 2592"/>
                <a:gd name="T12" fmla="*/ 860 w 2052"/>
                <a:gd name="T13" fmla="*/ 616 h 2592"/>
                <a:gd name="T14" fmla="*/ 798 w 2052"/>
                <a:gd name="T15" fmla="*/ 504 h 2592"/>
                <a:gd name="T16" fmla="*/ 746 w 2052"/>
                <a:gd name="T17" fmla="*/ 386 h 2592"/>
                <a:gd name="T18" fmla="*/ 706 w 2052"/>
                <a:gd name="T19" fmla="*/ 262 h 2592"/>
                <a:gd name="T20" fmla="*/ 676 w 2052"/>
                <a:gd name="T21" fmla="*/ 132 h 2592"/>
                <a:gd name="T22" fmla="*/ 656 w 2052"/>
                <a:gd name="T23" fmla="*/ 0 h 2592"/>
                <a:gd name="T24" fmla="*/ 584 w 2052"/>
                <a:gd name="T25" fmla="*/ 50 h 2592"/>
                <a:gd name="T26" fmla="*/ 482 w 2052"/>
                <a:gd name="T27" fmla="*/ 130 h 2592"/>
                <a:gd name="T28" fmla="*/ 388 w 2052"/>
                <a:gd name="T29" fmla="*/ 220 h 2592"/>
                <a:gd name="T30" fmla="*/ 302 w 2052"/>
                <a:gd name="T31" fmla="*/ 320 h 2592"/>
                <a:gd name="T32" fmla="*/ 226 w 2052"/>
                <a:gd name="T33" fmla="*/ 426 h 2592"/>
                <a:gd name="T34" fmla="*/ 160 w 2052"/>
                <a:gd name="T35" fmla="*/ 538 h 2592"/>
                <a:gd name="T36" fmla="*/ 104 w 2052"/>
                <a:gd name="T37" fmla="*/ 658 h 2592"/>
                <a:gd name="T38" fmla="*/ 60 w 2052"/>
                <a:gd name="T39" fmla="*/ 784 h 2592"/>
                <a:gd name="T40" fmla="*/ 26 w 2052"/>
                <a:gd name="T41" fmla="*/ 914 h 2592"/>
                <a:gd name="T42" fmla="*/ 6 w 2052"/>
                <a:gd name="T43" fmla="*/ 1050 h 2592"/>
                <a:gd name="T44" fmla="*/ 0 w 2052"/>
                <a:gd name="T45" fmla="*/ 1188 h 2592"/>
                <a:gd name="T46" fmla="*/ 6 w 2052"/>
                <a:gd name="T47" fmla="*/ 1332 h 2592"/>
                <a:gd name="T48" fmla="*/ 44 w 2052"/>
                <a:gd name="T49" fmla="*/ 1538 h 2592"/>
                <a:gd name="T50" fmla="*/ 110 w 2052"/>
                <a:gd name="T51" fmla="*/ 1734 h 2592"/>
                <a:gd name="T52" fmla="*/ 204 w 2052"/>
                <a:gd name="T53" fmla="*/ 1914 h 2592"/>
                <a:gd name="T54" fmla="*/ 320 w 2052"/>
                <a:gd name="T55" fmla="*/ 2080 h 2592"/>
                <a:gd name="T56" fmla="*/ 460 w 2052"/>
                <a:gd name="T57" fmla="*/ 2226 h 2592"/>
                <a:gd name="T58" fmla="*/ 618 w 2052"/>
                <a:gd name="T59" fmla="*/ 2352 h 2592"/>
                <a:gd name="T60" fmla="*/ 796 w 2052"/>
                <a:gd name="T61" fmla="*/ 2452 h 2592"/>
                <a:gd name="T62" fmla="*/ 986 w 2052"/>
                <a:gd name="T63" fmla="*/ 2528 h 2592"/>
                <a:gd name="T64" fmla="*/ 1190 w 2052"/>
                <a:gd name="T65" fmla="*/ 2574 h 2592"/>
                <a:gd name="T66" fmla="*/ 1402 w 2052"/>
                <a:gd name="T67" fmla="*/ 2592 h 2592"/>
                <a:gd name="T68" fmla="*/ 1490 w 2052"/>
                <a:gd name="T69" fmla="*/ 2588 h 2592"/>
                <a:gd name="T70" fmla="*/ 1618 w 2052"/>
                <a:gd name="T71" fmla="*/ 2574 h 2592"/>
                <a:gd name="T72" fmla="*/ 1742 w 2052"/>
                <a:gd name="T73" fmla="*/ 2550 h 2592"/>
                <a:gd name="T74" fmla="*/ 1864 w 2052"/>
                <a:gd name="T75" fmla="*/ 2514 h 2592"/>
                <a:gd name="T76" fmla="*/ 1978 w 2052"/>
                <a:gd name="T77" fmla="*/ 2468 h 2592"/>
                <a:gd name="T78" fmla="*/ 2052 w 2052"/>
                <a:gd name="T79" fmla="*/ 2432 h 2592"/>
                <a:gd name="T80" fmla="*/ 1940 w 2052"/>
                <a:gd name="T81" fmla="*/ 2352 h 2592"/>
                <a:gd name="T82" fmla="*/ 1836 w 2052"/>
                <a:gd name="T83" fmla="*/ 2264 h 2592"/>
                <a:gd name="T84" fmla="*/ 1742 w 2052"/>
                <a:gd name="T85" fmla="*/ 2166 h 2592"/>
                <a:gd name="T86" fmla="*/ 1656 w 2052"/>
                <a:gd name="T87" fmla="*/ 2060 h 2592"/>
                <a:gd name="T88" fmla="*/ 1580 w 2052"/>
                <a:gd name="T89" fmla="*/ 1946 h 2592"/>
                <a:gd name="T90" fmla="*/ 1514 w 2052"/>
                <a:gd name="T91" fmla="*/ 1826 h 2592"/>
                <a:gd name="T92" fmla="*/ 1460 w 2052"/>
                <a:gd name="T93" fmla="*/ 1698 h 2592"/>
                <a:gd name="T94" fmla="*/ 1418 w 2052"/>
                <a:gd name="T95" fmla="*/ 1566 h 2592"/>
                <a:gd name="T96" fmla="*/ 1388 w 2052"/>
                <a:gd name="T97" fmla="*/ 1428 h 2592"/>
                <a:gd name="T98" fmla="*/ 1372 w 2052"/>
                <a:gd name="T99" fmla="*/ 1286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2" h="2592">
                  <a:moveTo>
                    <a:pt x="1368" y="1188"/>
                  </a:moveTo>
                  <a:lnTo>
                    <a:pt x="1368" y="1188"/>
                  </a:lnTo>
                  <a:lnTo>
                    <a:pt x="1370" y="1124"/>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31" name="Freeform 13"/>
            <p:cNvSpPr/>
            <p:nvPr>
              <p:custDataLst>
                <p:tags r:id="rId6"/>
              </p:custDataLst>
            </p:nvPr>
          </p:nvSpPr>
          <p:spPr bwMode="auto">
            <a:xfrm>
              <a:off x="7757" y="5013"/>
              <a:ext cx="1619" cy="1538"/>
            </a:xfrm>
            <a:custGeom>
              <a:avLst/>
              <a:gdLst>
                <a:gd name="T0" fmla="*/ 654 w 1330"/>
                <a:gd name="T1" fmla="*/ 1262 h 1262"/>
                <a:gd name="T2" fmla="*/ 664 w 1330"/>
                <a:gd name="T3" fmla="*/ 1176 h 1262"/>
                <a:gd name="T4" fmla="*/ 680 w 1330"/>
                <a:gd name="T5" fmla="*/ 1092 h 1262"/>
                <a:gd name="T6" fmla="*/ 700 w 1330"/>
                <a:gd name="T7" fmla="*/ 1008 h 1262"/>
                <a:gd name="T8" fmla="*/ 726 w 1330"/>
                <a:gd name="T9" fmla="*/ 928 h 1262"/>
                <a:gd name="T10" fmla="*/ 754 w 1330"/>
                <a:gd name="T11" fmla="*/ 850 h 1262"/>
                <a:gd name="T12" fmla="*/ 826 w 1330"/>
                <a:gd name="T13" fmla="*/ 698 h 1262"/>
                <a:gd name="T14" fmla="*/ 914 w 1330"/>
                <a:gd name="T15" fmla="*/ 558 h 1262"/>
                <a:gd name="T16" fmla="*/ 1018 w 1330"/>
                <a:gd name="T17" fmla="*/ 428 h 1262"/>
                <a:gd name="T18" fmla="*/ 1134 w 1330"/>
                <a:gd name="T19" fmla="*/ 310 h 1262"/>
                <a:gd name="T20" fmla="*/ 1262 w 1330"/>
                <a:gd name="T21" fmla="*/ 208 h 1262"/>
                <a:gd name="T22" fmla="*/ 1330 w 1330"/>
                <a:gd name="T23" fmla="*/ 160 h 1262"/>
                <a:gd name="T24" fmla="*/ 1256 w 1330"/>
                <a:gd name="T25" fmla="*/ 124 h 1262"/>
                <a:gd name="T26" fmla="*/ 1180 w 1330"/>
                <a:gd name="T27" fmla="*/ 92 h 1262"/>
                <a:gd name="T28" fmla="*/ 1102 w 1330"/>
                <a:gd name="T29" fmla="*/ 66 h 1262"/>
                <a:gd name="T30" fmla="*/ 1020 w 1330"/>
                <a:gd name="T31" fmla="*/ 42 h 1262"/>
                <a:gd name="T32" fmla="*/ 938 w 1330"/>
                <a:gd name="T33" fmla="*/ 24 h 1262"/>
                <a:gd name="T34" fmla="*/ 854 w 1330"/>
                <a:gd name="T35" fmla="*/ 12 h 1262"/>
                <a:gd name="T36" fmla="*/ 768 w 1330"/>
                <a:gd name="T37" fmla="*/ 4 h 1262"/>
                <a:gd name="T38" fmla="*/ 680 w 1330"/>
                <a:gd name="T39" fmla="*/ 0 h 1262"/>
                <a:gd name="T40" fmla="*/ 634 w 1330"/>
                <a:gd name="T41" fmla="*/ 2 h 1262"/>
                <a:gd name="T42" fmla="*/ 544 w 1330"/>
                <a:gd name="T43" fmla="*/ 8 h 1262"/>
                <a:gd name="T44" fmla="*/ 454 w 1330"/>
                <a:gd name="T45" fmla="*/ 20 h 1262"/>
                <a:gd name="T46" fmla="*/ 366 w 1330"/>
                <a:gd name="T47" fmla="*/ 36 h 1262"/>
                <a:gd name="T48" fmla="*/ 282 w 1330"/>
                <a:gd name="T49" fmla="*/ 58 h 1262"/>
                <a:gd name="T50" fmla="*/ 198 w 1330"/>
                <a:gd name="T51" fmla="*/ 86 h 1262"/>
                <a:gd name="T52" fmla="*/ 116 w 1330"/>
                <a:gd name="T53" fmla="*/ 120 h 1262"/>
                <a:gd name="T54" fmla="*/ 38 w 1330"/>
                <a:gd name="T55" fmla="*/ 156 h 1262"/>
                <a:gd name="T56" fmla="*/ 0 w 1330"/>
                <a:gd name="T57" fmla="*/ 178 h 1262"/>
                <a:gd name="T58" fmla="*/ 10 w 1330"/>
                <a:gd name="T59" fmla="*/ 262 h 1262"/>
                <a:gd name="T60" fmla="*/ 22 w 1330"/>
                <a:gd name="T61" fmla="*/ 346 h 1262"/>
                <a:gd name="T62" fmla="*/ 42 w 1330"/>
                <a:gd name="T63" fmla="*/ 426 h 1262"/>
                <a:gd name="T64" fmla="*/ 64 w 1330"/>
                <a:gd name="T65" fmla="*/ 506 h 1262"/>
                <a:gd name="T66" fmla="*/ 92 w 1330"/>
                <a:gd name="T67" fmla="*/ 584 h 1262"/>
                <a:gd name="T68" fmla="*/ 124 w 1330"/>
                <a:gd name="T69" fmla="*/ 660 h 1262"/>
                <a:gd name="T70" fmla="*/ 202 w 1330"/>
                <a:gd name="T71" fmla="*/ 804 h 1262"/>
                <a:gd name="T72" fmla="*/ 294 w 1330"/>
                <a:gd name="T73" fmla="*/ 938 h 1262"/>
                <a:gd name="T74" fmla="*/ 402 w 1330"/>
                <a:gd name="T75" fmla="*/ 1058 h 1262"/>
                <a:gd name="T76" fmla="*/ 522 w 1330"/>
                <a:gd name="T77" fmla="*/ 1168 h 1262"/>
                <a:gd name="T78" fmla="*/ 654 w 1330"/>
                <a:gd name="T7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close/>
                </a:path>
              </a:pathLst>
            </a:custGeom>
            <a:solidFill>
              <a:srgbClr val="64BDBF"/>
            </a:solidFill>
            <a:ln>
              <a:noFill/>
            </a:ln>
          </p:spPr>
          <p:txBody>
            <a:bodyPr/>
            <a:lstStyle/>
            <a:p>
              <a:pPr defTabSz="1219200">
                <a:defRPr/>
              </a:pPr>
              <a:endParaRPr lang="en-AU" sz="3600">
                <a:solidFill>
                  <a:srgbClr val="000000"/>
                </a:solidFill>
                <a:cs typeface="+mn-ea"/>
                <a:sym typeface="+mn-lt"/>
              </a:endParaRPr>
            </a:p>
          </p:txBody>
        </p:sp>
        <p:sp>
          <p:nvSpPr>
            <p:cNvPr id="6" name="Freeform 15"/>
            <p:cNvSpPr/>
            <p:nvPr>
              <p:custDataLst>
                <p:tags r:id="rId7"/>
              </p:custDataLst>
            </p:nvPr>
          </p:nvSpPr>
          <p:spPr bwMode="auto">
            <a:xfrm>
              <a:off x="8631" y="6550"/>
              <a:ext cx="1666" cy="1499"/>
            </a:xfrm>
            <a:custGeom>
              <a:avLst/>
              <a:gdLst>
                <a:gd name="T0" fmla="*/ 1368 w 1368"/>
                <a:gd name="T1" fmla="*/ 26 h 1230"/>
                <a:gd name="T2" fmla="*/ 1368 w 1368"/>
                <a:gd name="T3" fmla="*/ 0 h 1230"/>
                <a:gd name="T4" fmla="*/ 1290 w 1368"/>
                <a:gd name="T5" fmla="*/ 38 h 1230"/>
                <a:gd name="T6" fmla="*/ 1210 w 1368"/>
                <a:gd name="T7" fmla="*/ 72 h 1230"/>
                <a:gd name="T8" fmla="*/ 1126 w 1368"/>
                <a:gd name="T9" fmla="*/ 100 h 1230"/>
                <a:gd name="T10" fmla="*/ 1042 w 1368"/>
                <a:gd name="T11" fmla="*/ 124 h 1230"/>
                <a:gd name="T12" fmla="*/ 954 w 1368"/>
                <a:gd name="T13" fmla="*/ 144 h 1230"/>
                <a:gd name="T14" fmla="*/ 866 w 1368"/>
                <a:gd name="T15" fmla="*/ 158 h 1230"/>
                <a:gd name="T16" fmla="*/ 776 w 1368"/>
                <a:gd name="T17" fmla="*/ 166 h 1230"/>
                <a:gd name="T18" fmla="*/ 684 w 1368"/>
                <a:gd name="T19" fmla="*/ 168 h 1230"/>
                <a:gd name="T20" fmla="*/ 638 w 1368"/>
                <a:gd name="T21" fmla="*/ 168 h 1230"/>
                <a:gd name="T22" fmla="*/ 546 w 1368"/>
                <a:gd name="T23" fmla="*/ 162 h 1230"/>
                <a:gd name="T24" fmla="*/ 456 w 1368"/>
                <a:gd name="T25" fmla="*/ 150 h 1230"/>
                <a:gd name="T26" fmla="*/ 370 w 1368"/>
                <a:gd name="T27" fmla="*/ 134 h 1230"/>
                <a:gd name="T28" fmla="*/ 284 w 1368"/>
                <a:gd name="T29" fmla="*/ 112 h 1230"/>
                <a:gd name="T30" fmla="*/ 200 w 1368"/>
                <a:gd name="T31" fmla="*/ 86 h 1230"/>
                <a:gd name="T32" fmla="*/ 118 w 1368"/>
                <a:gd name="T33" fmla="*/ 56 h 1230"/>
                <a:gd name="T34" fmla="*/ 38 w 1368"/>
                <a:gd name="T35" fmla="*/ 20 h 1230"/>
                <a:gd name="T36" fmla="*/ 0 w 1368"/>
                <a:gd name="T37" fmla="*/ 0 h 1230"/>
                <a:gd name="T38" fmla="*/ 0 w 1368"/>
                <a:gd name="T39" fmla="*/ 26 h 1230"/>
                <a:gd name="T40" fmla="*/ 2 w 1368"/>
                <a:gd name="T41" fmla="*/ 120 h 1230"/>
                <a:gd name="T42" fmla="*/ 12 w 1368"/>
                <a:gd name="T43" fmla="*/ 214 h 1230"/>
                <a:gd name="T44" fmla="*/ 28 w 1368"/>
                <a:gd name="T45" fmla="*/ 306 h 1230"/>
                <a:gd name="T46" fmla="*/ 48 w 1368"/>
                <a:gd name="T47" fmla="*/ 396 h 1230"/>
                <a:gd name="T48" fmla="*/ 76 w 1368"/>
                <a:gd name="T49" fmla="*/ 482 h 1230"/>
                <a:gd name="T50" fmla="*/ 108 w 1368"/>
                <a:gd name="T51" fmla="*/ 566 h 1230"/>
                <a:gd name="T52" fmla="*/ 146 w 1368"/>
                <a:gd name="T53" fmla="*/ 648 h 1230"/>
                <a:gd name="T54" fmla="*/ 188 w 1368"/>
                <a:gd name="T55" fmla="*/ 728 h 1230"/>
                <a:gd name="T56" fmla="*/ 236 w 1368"/>
                <a:gd name="T57" fmla="*/ 804 h 1230"/>
                <a:gd name="T58" fmla="*/ 288 w 1368"/>
                <a:gd name="T59" fmla="*/ 876 h 1230"/>
                <a:gd name="T60" fmla="*/ 344 w 1368"/>
                <a:gd name="T61" fmla="*/ 946 h 1230"/>
                <a:gd name="T62" fmla="*/ 404 w 1368"/>
                <a:gd name="T63" fmla="*/ 1010 h 1230"/>
                <a:gd name="T64" fmla="*/ 468 w 1368"/>
                <a:gd name="T65" fmla="*/ 1072 h 1230"/>
                <a:gd name="T66" fmla="*/ 536 w 1368"/>
                <a:gd name="T67" fmla="*/ 1130 h 1230"/>
                <a:gd name="T68" fmla="*/ 608 w 1368"/>
                <a:gd name="T69" fmla="*/ 1182 h 1230"/>
                <a:gd name="T70" fmla="*/ 684 w 1368"/>
                <a:gd name="T71" fmla="*/ 1230 h 1230"/>
                <a:gd name="T72" fmla="*/ 722 w 1368"/>
                <a:gd name="T73" fmla="*/ 1206 h 1230"/>
                <a:gd name="T74" fmla="*/ 796 w 1368"/>
                <a:gd name="T75" fmla="*/ 1156 h 1230"/>
                <a:gd name="T76" fmla="*/ 866 w 1368"/>
                <a:gd name="T77" fmla="*/ 1102 h 1230"/>
                <a:gd name="T78" fmla="*/ 932 w 1368"/>
                <a:gd name="T79" fmla="*/ 1042 h 1230"/>
                <a:gd name="T80" fmla="*/ 994 w 1368"/>
                <a:gd name="T81" fmla="*/ 978 h 1230"/>
                <a:gd name="T82" fmla="*/ 1052 w 1368"/>
                <a:gd name="T83" fmla="*/ 912 h 1230"/>
                <a:gd name="T84" fmla="*/ 1106 w 1368"/>
                <a:gd name="T85" fmla="*/ 840 h 1230"/>
                <a:gd name="T86" fmla="*/ 1156 w 1368"/>
                <a:gd name="T87" fmla="*/ 766 h 1230"/>
                <a:gd name="T88" fmla="*/ 1202 w 1368"/>
                <a:gd name="T89" fmla="*/ 688 h 1230"/>
                <a:gd name="T90" fmla="*/ 1242 w 1368"/>
                <a:gd name="T91" fmla="*/ 608 h 1230"/>
                <a:gd name="T92" fmla="*/ 1276 w 1368"/>
                <a:gd name="T93" fmla="*/ 524 h 1230"/>
                <a:gd name="T94" fmla="*/ 1306 w 1368"/>
                <a:gd name="T95" fmla="*/ 440 h 1230"/>
                <a:gd name="T96" fmla="*/ 1330 w 1368"/>
                <a:gd name="T97" fmla="*/ 350 h 1230"/>
                <a:gd name="T98" fmla="*/ 1348 w 1368"/>
                <a:gd name="T99" fmla="*/ 260 h 1230"/>
                <a:gd name="T100" fmla="*/ 1360 w 1368"/>
                <a:gd name="T101" fmla="*/ 168 h 1230"/>
                <a:gd name="T102" fmla="*/ 1368 w 1368"/>
                <a:gd name="T103" fmla="*/ 74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8" h="1230">
                  <a:moveTo>
                    <a:pt x="1368" y="26"/>
                  </a:moveTo>
                  <a:lnTo>
                    <a:pt x="1368" y="26"/>
                  </a:lnTo>
                  <a:lnTo>
                    <a:pt x="1368" y="0"/>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0"/>
                  </a:lnTo>
                  <a:lnTo>
                    <a:pt x="0" y="26"/>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close/>
                </a:path>
              </a:pathLst>
            </a:custGeom>
            <a:solidFill>
              <a:srgbClr val="FEC3D2"/>
            </a:solidFill>
            <a:ln>
              <a:noFill/>
            </a:ln>
          </p:spPr>
          <p:txBody>
            <a:bodyPr/>
            <a:lstStyle/>
            <a:p>
              <a:pPr defTabSz="1219200">
                <a:defRPr/>
              </a:pPr>
              <a:endParaRPr lang="en-AU" sz="3600">
                <a:solidFill>
                  <a:srgbClr val="000000"/>
                </a:solidFill>
                <a:cs typeface="+mn-ea"/>
                <a:sym typeface="+mn-lt"/>
              </a:endParaRPr>
            </a:p>
          </p:txBody>
        </p:sp>
        <p:sp>
          <p:nvSpPr>
            <p:cNvPr id="33" name="Freeform 16"/>
            <p:cNvSpPr/>
            <p:nvPr>
              <p:custDataLst>
                <p:tags r:id="rId8"/>
              </p:custDataLst>
            </p:nvPr>
          </p:nvSpPr>
          <p:spPr bwMode="auto">
            <a:xfrm>
              <a:off x="8630" y="6691"/>
              <a:ext cx="1666" cy="1499"/>
            </a:xfrm>
            <a:custGeom>
              <a:avLst/>
              <a:gdLst>
                <a:gd name="T0" fmla="*/ 2171700 w 1368"/>
                <a:gd name="T1" fmla="*/ 41275 h 1230"/>
                <a:gd name="T2" fmla="*/ 2171700 w 1368"/>
                <a:gd name="T3" fmla="*/ 0 h 1230"/>
                <a:gd name="T4" fmla="*/ 2047875 w 1368"/>
                <a:gd name="T5" fmla="*/ 60325 h 1230"/>
                <a:gd name="T6" fmla="*/ 1920875 w 1368"/>
                <a:gd name="T7" fmla="*/ 114300 h 1230"/>
                <a:gd name="T8" fmla="*/ 1787525 w 1368"/>
                <a:gd name="T9" fmla="*/ 158750 h 1230"/>
                <a:gd name="T10" fmla="*/ 1654175 w 1368"/>
                <a:gd name="T11" fmla="*/ 196850 h 1230"/>
                <a:gd name="T12" fmla="*/ 1514475 w 1368"/>
                <a:gd name="T13" fmla="*/ 228600 h 1230"/>
                <a:gd name="T14" fmla="*/ 1374775 w 1368"/>
                <a:gd name="T15" fmla="*/ 250825 h 1230"/>
                <a:gd name="T16" fmla="*/ 1231900 w 1368"/>
                <a:gd name="T17" fmla="*/ 263525 h 1230"/>
                <a:gd name="T18" fmla="*/ 1085850 w 1368"/>
                <a:gd name="T19" fmla="*/ 266700 h 1230"/>
                <a:gd name="T20" fmla="*/ 1012825 w 1368"/>
                <a:gd name="T21" fmla="*/ 266700 h 1230"/>
                <a:gd name="T22" fmla="*/ 866775 w 1368"/>
                <a:gd name="T23" fmla="*/ 257175 h 1230"/>
                <a:gd name="T24" fmla="*/ 723900 w 1368"/>
                <a:gd name="T25" fmla="*/ 238125 h 1230"/>
                <a:gd name="T26" fmla="*/ 587375 w 1368"/>
                <a:gd name="T27" fmla="*/ 212725 h 1230"/>
                <a:gd name="T28" fmla="*/ 450850 w 1368"/>
                <a:gd name="T29" fmla="*/ 177800 h 1230"/>
                <a:gd name="T30" fmla="*/ 317500 w 1368"/>
                <a:gd name="T31" fmla="*/ 136525 h 1230"/>
                <a:gd name="T32" fmla="*/ 187325 w 1368"/>
                <a:gd name="T33" fmla="*/ 88900 h 1230"/>
                <a:gd name="T34" fmla="*/ 60325 w 1368"/>
                <a:gd name="T35" fmla="*/ 31750 h 1230"/>
                <a:gd name="T36" fmla="*/ 0 w 1368"/>
                <a:gd name="T37" fmla="*/ 0 h 1230"/>
                <a:gd name="T38" fmla="*/ 0 w 1368"/>
                <a:gd name="T39" fmla="*/ 41275 h 1230"/>
                <a:gd name="T40" fmla="*/ 3175 w 1368"/>
                <a:gd name="T41" fmla="*/ 190500 h 1230"/>
                <a:gd name="T42" fmla="*/ 19050 w 1368"/>
                <a:gd name="T43" fmla="*/ 339725 h 1230"/>
                <a:gd name="T44" fmla="*/ 44450 w 1368"/>
                <a:gd name="T45" fmla="*/ 485775 h 1230"/>
                <a:gd name="T46" fmla="*/ 76200 w 1368"/>
                <a:gd name="T47" fmla="*/ 628650 h 1230"/>
                <a:gd name="T48" fmla="*/ 120650 w 1368"/>
                <a:gd name="T49" fmla="*/ 765175 h 1230"/>
                <a:gd name="T50" fmla="*/ 171450 w 1368"/>
                <a:gd name="T51" fmla="*/ 898525 h 1230"/>
                <a:gd name="T52" fmla="*/ 231775 w 1368"/>
                <a:gd name="T53" fmla="*/ 1028700 h 1230"/>
                <a:gd name="T54" fmla="*/ 298450 w 1368"/>
                <a:gd name="T55" fmla="*/ 1155700 h 1230"/>
                <a:gd name="T56" fmla="*/ 374650 w 1368"/>
                <a:gd name="T57" fmla="*/ 1276350 h 1230"/>
                <a:gd name="T58" fmla="*/ 457200 w 1368"/>
                <a:gd name="T59" fmla="*/ 1390650 h 1230"/>
                <a:gd name="T60" fmla="*/ 546100 w 1368"/>
                <a:gd name="T61" fmla="*/ 1501775 h 1230"/>
                <a:gd name="T62" fmla="*/ 641350 w 1368"/>
                <a:gd name="T63" fmla="*/ 1603375 h 1230"/>
                <a:gd name="T64" fmla="*/ 742950 w 1368"/>
                <a:gd name="T65" fmla="*/ 1701800 h 1230"/>
                <a:gd name="T66" fmla="*/ 850900 w 1368"/>
                <a:gd name="T67" fmla="*/ 1793875 h 1230"/>
                <a:gd name="T68" fmla="*/ 965200 w 1368"/>
                <a:gd name="T69" fmla="*/ 1876425 h 1230"/>
                <a:gd name="T70" fmla="*/ 1085850 w 1368"/>
                <a:gd name="T71" fmla="*/ 1952625 h 1230"/>
                <a:gd name="T72" fmla="*/ 1146175 w 1368"/>
                <a:gd name="T73" fmla="*/ 1914525 h 1230"/>
                <a:gd name="T74" fmla="*/ 1263650 w 1368"/>
                <a:gd name="T75" fmla="*/ 1835150 h 1230"/>
                <a:gd name="T76" fmla="*/ 1374775 w 1368"/>
                <a:gd name="T77" fmla="*/ 1749425 h 1230"/>
                <a:gd name="T78" fmla="*/ 1479550 w 1368"/>
                <a:gd name="T79" fmla="*/ 1654175 h 1230"/>
                <a:gd name="T80" fmla="*/ 1577975 w 1368"/>
                <a:gd name="T81" fmla="*/ 1552575 h 1230"/>
                <a:gd name="T82" fmla="*/ 1670050 w 1368"/>
                <a:gd name="T83" fmla="*/ 1447800 h 1230"/>
                <a:gd name="T84" fmla="*/ 1755775 w 1368"/>
                <a:gd name="T85" fmla="*/ 1333500 h 1230"/>
                <a:gd name="T86" fmla="*/ 1835150 w 1368"/>
                <a:gd name="T87" fmla="*/ 1216025 h 1230"/>
                <a:gd name="T88" fmla="*/ 1908175 w 1368"/>
                <a:gd name="T89" fmla="*/ 1092200 h 1230"/>
                <a:gd name="T90" fmla="*/ 1971675 w 1368"/>
                <a:gd name="T91" fmla="*/ 965200 h 1230"/>
                <a:gd name="T92" fmla="*/ 2025650 w 1368"/>
                <a:gd name="T93" fmla="*/ 831850 h 1230"/>
                <a:gd name="T94" fmla="*/ 2073275 w 1368"/>
                <a:gd name="T95" fmla="*/ 698500 h 1230"/>
                <a:gd name="T96" fmla="*/ 2111375 w 1368"/>
                <a:gd name="T97" fmla="*/ 555625 h 1230"/>
                <a:gd name="T98" fmla="*/ 2139950 w 1368"/>
                <a:gd name="T99" fmla="*/ 412750 h 1230"/>
                <a:gd name="T100" fmla="*/ 2159000 w 1368"/>
                <a:gd name="T101" fmla="*/ 266700 h 1230"/>
                <a:gd name="T102" fmla="*/ 2171700 w 1368"/>
                <a:gd name="T103" fmla="*/ 117475 h 123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368" h="1230">
                  <a:moveTo>
                    <a:pt x="1368" y="26"/>
                  </a:moveTo>
                  <a:lnTo>
                    <a:pt x="1368" y="26"/>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path>
              </a:pathLst>
            </a:custGeom>
            <a:solidFill>
              <a:srgbClr val="FA90A7"/>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4" name="Freeform 15"/>
            <p:cNvSpPr>
              <a:spLocks noEditPoints="1"/>
            </p:cNvSpPr>
            <p:nvPr>
              <p:custDataLst>
                <p:tags r:id="rId9"/>
              </p:custDataLst>
            </p:nvPr>
          </p:nvSpPr>
          <p:spPr bwMode="auto">
            <a:xfrm>
              <a:off x="7923" y="5323"/>
              <a:ext cx="550" cy="414"/>
            </a:xfrm>
            <a:custGeom>
              <a:avLst/>
              <a:gdLst>
                <a:gd name="T0" fmla="*/ 368390 w 696"/>
                <a:gd name="T1" fmla="*/ 8370 h 522"/>
                <a:gd name="T2" fmla="*/ 99009 w 696"/>
                <a:gd name="T3" fmla="*/ 0 h 522"/>
                <a:gd name="T4" fmla="*/ 8358 w 696"/>
                <a:gd name="T5" fmla="*/ 79190 h 522"/>
                <a:gd name="T6" fmla="*/ 7072 w 696"/>
                <a:gd name="T7" fmla="*/ 117820 h 522"/>
                <a:gd name="T8" fmla="*/ 223735 w 696"/>
                <a:gd name="T9" fmla="*/ 336076 h 522"/>
                <a:gd name="T10" fmla="*/ 440397 w 696"/>
                <a:gd name="T11" fmla="*/ 117820 h 522"/>
                <a:gd name="T12" fmla="*/ 439111 w 696"/>
                <a:gd name="T13" fmla="*/ 79190 h 522"/>
                <a:gd name="T14" fmla="*/ 192875 w 696"/>
                <a:gd name="T15" fmla="*/ 97861 h 522"/>
                <a:gd name="T16" fmla="*/ 254594 w 696"/>
                <a:gd name="T17" fmla="*/ 97861 h 522"/>
                <a:gd name="T18" fmla="*/ 272596 w 696"/>
                <a:gd name="T19" fmla="*/ 30904 h 522"/>
                <a:gd name="T20" fmla="*/ 265524 w 696"/>
                <a:gd name="T21" fmla="*/ 88848 h 522"/>
                <a:gd name="T22" fmla="*/ 181945 w 696"/>
                <a:gd name="T23" fmla="*/ 88848 h 522"/>
                <a:gd name="T24" fmla="*/ 174873 w 696"/>
                <a:gd name="T25" fmla="*/ 30904 h 522"/>
                <a:gd name="T26" fmla="*/ 181945 w 696"/>
                <a:gd name="T27" fmla="*/ 88848 h 522"/>
                <a:gd name="T28" fmla="*/ 223735 w 696"/>
                <a:gd name="T29" fmla="*/ 286502 h 522"/>
                <a:gd name="T30" fmla="*/ 258452 w 696"/>
                <a:gd name="T31" fmla="*/ 112025 h 522"/>
                <a:gd name="T32" fmla="*/ 341388 w 696"/>
                <a:gd name="T33" fmla="*/ 112025 h 522"/>
                <a:gd name="T34" fmla="*/ 272596 w 696"/>
                <a:gd name="T35" fmla="*/ 112025 h 522"/>
                <a:gd name="T36" fmla="*/ 311171 w 696"/>
                <a:gd name="T37" fmla="*/ 69533 h 522"/>
                <a:gd name="T38" fmla="*/ 276454 w 696"/>
                <a:gd name="T39" fmla="*/ 97861 h 522"/>
                <a:gd name="T40" fmla="*/ 338816 w 696"/>
                <a:gd name="T41" fmla="*/ 28328 h 522"/>
                <a:gd name="T42" fmla="*/ 289312 w 696"/>
                <a:gd name="T43" fmla="*/ 28328 h 522"/>
                <a:gd name="T44" fmla="*/ 192875 w 696"/>
                <a:gd name="T45" fmla="*/ 28328 h 522"/>
                <a:gd name="T46" fmla="*/ 223735 w 696"/>
                <a:gd name="T47" fmla="*/ 54081 h 522"/>
                <a:gd name="T48" fmla="*/ 108653 w 696"/>
                <a:gd name="T49" fmla="*/ 28328 h 522"/>
                <a:gd name="T50" fmla="*/ 135655 w 696"/>
                <a:gd name="T51" fmla="*/ 50218 h 522"/>
                <a:gd name="T52" fmla="*/ 171015 w 696"/>
                <a:gd name="T53" fmla="*/ 97861 h 522"/>
                <a:gd name="T54" fmla="*/ 136298 w 696"/>
                <a:gd name="T55" fmla="*/ 69533 h 522"/>
                <a:gd name="T56" fmla="*/ 208947 w 696"/>
                <a:gd name="T57" fmla="*/ 283926 h 522"/>
                <a:gd name="T58" fmla="*/ 174873 w 696"/>
                <a:gd name="T59" fmla="*/ 112025 h 522"/>
                <a:gd name="T60" fmla="*/ 39861 w 696"/>
                <a:gd name="T61" fmla="*/ 112025 h 522"/>
                <a:gd name="T62" fmla="*/ 177445 w 696"/>
                <a:gd name="T63" fmla="*/ 258817 h 522"/>
                <a:gd name="T64" fmla="*/ 407608 w 696"/>
                <a:gd name="T65" fmla="*/ 112025 h 522"/>
                <a:gd name="T66" fmla="*/ 357461 w 696"/>
                <a:gd name="T67" fmla="*/ 112025 h 522"/>
                <a:gd name="T68" fmla="*/ 322101 w 696"/>
                <a:gd name="T69" fmla="*/ 60519 h 522"/>
                <a:gd name="T70" fmla="*/ 418538 w 696"/>
                <a:gd name="T71" fmla="*/ 97861 h 522"/>
                <a:gd name="T72" fmla="*/ 93223 w 696"/>
                <a:gd name="T73" fmla="*/ 33479 h 522"/>
                <a:gd name="T74" fmla="*/ 88079 w 696"/>
                <a:gd name="T75" fmla="*/ 97861 h 522"/>
                <a:gd name="T76" fmla="*/ 93223 w 696"/>
                <a:gd name="T77" fmla="*/ 33479 h 52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96" h="522">
                  <a:moveTo>
                    <a:pt x="683" y="123"/>
                  </a:moveTo>
                  <a:cubicBezTo>
                    <a:pt x="573" y="13"/>
                    <a:pt x="573" y="13"/>
                    <a:pt x="573" y="13"/>
                  </a:cubicBezTo>
                  <a:cubicBezTo>
                    <a:pt x="565" y="5"/>
                    <a:pt x="554" y="0"/>
                    <a:pt x="542" y="0"/>
                  </a:cubicBezTo>
                  <a:cubicBezTo>
                    <a:pt x="154" y="0"/>
                    <a:pt x="154" y="0"/>
                    <a:pt x="154" y="0"/>
                  </a:cubicBezTo>
                  <a:cubicBezTo>
                    <a:pt x="142" y="0"/>
                    <a:pt x="131" y="5"/>
                    <a:pt x="123" y="13"/>
                  </a:cubicBezTo>
                  <a:cubicBezTo>
                    <a:pt x="13" y="123"/>
                    <a:pt x="13" y="123"/>
                    <a:pt x="13" y="123"/>
                  </a:cubicBezTo>
                  <a:cubicBezTo>
                    <a:pt x="4" y="132"/>
                    <a:pt x="0" y="143"/>
                    <a:pt x="0" y="154"/>
                  </a:cubicBezTo>
                  <a:cubicBezTo>
                    <a:pt x="0" y="165"/>
                    <a:pt x="4" y="175"/>
                    <a:pt x="11" y="183"/>
                  </a:cubicBezTo>
                  <a:cubicBezTo>
                    <a:pt x="315" y="507"/>
                    <a:pt x="315" y="507"/>
                    <a:pt x="315" y="507"/>
                  </a:cubicBezTo>
                  <a:cubicBezTo>
                    <a:pt x="324" y="516"/>
                    <a:pt x="336" y="522"/>
                    <a:pt x="348" y="522"/>
                  </a:cubicBezTo>
                  <a:cubicBezTo>
                    <a:pt x="360" y="522"/>
                    <a:pt x="372" y="516"/>
                    <a:pt x="381" y="507"/>
                  </a:cubicBezTo>
                  <a:cubicBezTo>
                    <a:pt x="685" y="183"/>
                    <a:pt x="685" y="183"/>
                    <a:pt x="685" y="183"/>
                  </a:cubicBezTo>
                  <a:cubicBezTo>
                    <a:pt x="692" y="175"/>
                    <a:pt x="696" y="164"/>
                    <a:pt x="696" y="154"/>
                  </a:cubicBezTo>
                  <a:cubicBezTo>
                    <a:pt x="696" y="143"/>
                    <a:pt x="692" y="132"/>
                    <a:pt x="683" y="123"/>
                  </a:cubicBezTo>
                  <a:close/>
                  <a:moveTo>
                    <a:pt x="396" y="152"/>
                  </a:moveTo>
                  <a:cubicBezTo>
                    <a:pt x="300" y="152"/>
                    <a:pt x="300" y="152"/>
                    <a:pt x="300" y="152"/>
                  </a:cubicBezTo>
                  <a:cubicBezTo>
                    <a:pt x="348" y="112"/>
                    <a:pt x="348" y="112"/>
                    <a:pt x="348" y="112"/>
                  </a:cubicBezTo>
                  <a:lnTo>
                    <a:pt x="396" y="152"/>
                  </a:lnTo>
                  <a:close/>
                  <a:moveTo>
                    <a:pt x="365" y="98"/>
                  </a:moveTo>
                  <a:cubicBezTo>
                    <a:pt x="424" y="48"/>
                    <a:pt x="424" y="48"/>
                    <a:pt x="424" y="48"/>
                  </a:cubicBezTo>
                  <a:cubicBezTo>
                    <a:pt x="468" y="92"/>
                    <a:pt x="468" y="92"/>
                    <a:pt x="468" y="92"/>
                  </a:cubicBezTo>
                  <a:cubicBezTo>
                    <a:pt x="413" y="138"/>
                    <a:pt x="413" y="138"/>
                    <a:pt x="413" y="138"/>
                  </a:cubicBezTo>
                  <a:lnTo>
                    <a:pt x="365" y="98"/>
                  </a:lnTo>
                  <a:close/>
                  <a:moveTo>
                    <a:pt x="283" y="138"/>
                  </a:moveTo>
                  <a:cubicBezTo>
                    <a:pt x="228" y="92"/>
                    <a:pt x="228" y="92"/>
                    <a:pt x="228" y="92"/>
                  </a:cubicBezTo>
                  <a:cubicBezTo>
                    <a:pt x="272" y="48"/>
                    <a:pt x="272" y="48"/>
                    <a:pt x="272" y="48"/>
                  </a:cubicBezTo>
                  <a:cubicBezTo>
                    <a:pt x="331" y="98"/>
                    <a:pt x="331" y="98"/>
                    <a:pt x="331" y="98"/>
                  </a:cubicBezTo>
                  <a:lnTo>
                    <a:pt x="283" y="138"/>
                  </a:lnTo>
                  <a:close/>
                  <a:moveTo>
                    <a:pt x="402" y="174"/>
                  </a:moveTo>
                  <a:cubicBezTo>
                    <a:pt x="348" y="445"/>
                    <a:pt x="348" y="445"/>
                    <a:pt x="348" y="445"/>
                  </a:cubicBezTo>
                  <a:cubicBezTo>
                    <a:pt x="294" y="174"/>
                    <a:pt x="294" y="174"/>
                    <a:pt x="294" y="174"/>
                  </a:cubicBezTo>
                  <a:lnTo>
                    <a:pt x="402" y="174"/>
                  </a:lnTo>
                  <a:close/>
                  <a:moveTo>
                    <a:pt x="424" y="174"/>
                  </a:moveTo>
                  <a:cubicBezTo>
                    <a:pt x="531" y="174"/>
                    <a:pt x="531" y="174"/>
                    <a:pt x="531" y="174"/>
                  </a:cubicBezTo>
                  <a:cubicBezTo>
                    <a:pt x="371" y="441"/>
                    <a:pt x="371" y="441"/>
                    <a:pt x="371" y="441"/>
                  </a:cubicBezTo>
                  <a:lnTo>
                    <a:pt x="424" y="174"/>
                  </a:lnTo>
                  <a:close/>
                  <a:moveTo>
                    <a:pt x="430" y="152"/>
                  </a:moveTo>
                  <a:cubicBezTo>
                    <a:pt x="484" y="108"/>
                    <a:pt x="484" y="108"/>
                    <a:pt x="484" y="108"/>
                  </a:cubicBezTo>
                  <a:cubicBezTo>
                    <a:pt x="528" y="152"/>
                    <a:pt x="528" y="152"/>
                    <a:pt x="528" y="152"/>
                  </a:cubicBezTo>
                  <a:lnTo>
                    <a:pt x="430" y="152"/>
                  </a:lnTo>
                  <a:close/>
                  <a:moveTo>
                    <a:pt x="450" y="44"/>
                  </a:moveTo>
                  <a:cubicBezTo>
                    <a:pt x="527" y="44"/>
                    <a:pt x="527" y="44"/>
                    <a:pt x="527" y="44"/>
                  </a:cubicBezTo>
                  <a:cubicBezTo>
                    <a:pt x="485" y="78"/>
                    <a:pt x="485" y="78"/>
                    <a:pt x="485" y="78"/>
                  </a:cubicBezTo>
                  <a:lnTo>
                    <a:pt x="450" y="44"/>
                  </a:lnTo>
                  <a:close/>
                  <a:moveTo>
                    <a:pt x="348" y="84"/>
                  </a:moveTo>
                  <a:cubicBezTo>
                    <a:pt x="300" y="44"/>
                    <a:pt x="300" y="44"/>
                    <a:pt x="300" y="44"/>
                  </a:cubicBezTo>
                  <a:cubicBezTo>
                    <a:pt x="396" y="44"/>
                    <a:pt x="396" y="44"/>
                    <a:pt x="396" y="44"/>
                  </a:cubicBezTo>
                  <a:lnTo>
                    <a:pt x="348" y="84"/>
                  </a:lnTo>
                  <a:close/>
                  <a:moveTo>
                    <a:pt x="211" y="78"/>
                  </a:moveTo>
                  <a:cubicBezTo>
                    <a:pt x="169" y="44"/>
                    <a:pt x="169" y="44"/>
                    <a:pt x="169" y="44"/>
                  </a:cubicBezTo>
                  <a:cubicBezTo>
                    <a:pt x="246" y="44"/>
                    <a:pt x="246" y="44"/>
                    <a:pt x="246" y="44"/>
                  </a:cubicBezTo>
                  <a:lnTo>
                    <a:pt x="211" y="78"/>
                  </a:lnTo>
                  <a:close/>
                  <a:moveTo>
                    <a:pt x="212" y="108"/>
                  </a:moveTo>
                  <a:cubicBezTo>
                    <a:pt x="266" y="152"/>
                    <a:pt x="266" y="152"/>
                    <a:pt x="266" y="152"/>
                  </a:cubicBezTo>
                  <a:cubicBezTo>
                    <a:pt x="168" y="152"/>
                    <a:pt x="168" y="152"/>
                    <a:pt x="168" y="152"/>
                  </a:cubicBezTo>
                  <a:lnTo>
                    <a:pt x="212" y="108"/>
                  </a:lnTo>
                  <a:close/>
                  <a:moveTo>
                    <a:pt x="272" y="174"/>
                  </a:moveTo>
                  <a:cubicBezTo>
                    <a:pt x="325" y="441"/>
                    <a:pt x="325" y="441"/>
                    <a:pt x="325" y="441"/>
                  </a:cubicBezTo>
                  <a:cubicBezTo>
                    <a:pt x="165" y="174"/>
                    <a:pt x="165" y="174"/>
                    <a:pt x="165" y="174"/>
                  </a:cubicBezTo>
                  <a:lnTo>
                    <a:pt x="272" y="174"/>
                  </a:lnTo>
                  <a:close/>
                  <a:moveTo>
                    <a:pt x="276" y="402"/>
                  </a:moveTo>
                  <a:cubicBezTo>
                    <a:pt x="62" y="174"/>
                    <a:pt x="62" y="174"/>
                    <a:pt x="62" y="174"/>
                  </a:cubicBezTo>
                  <a:cubicBezTo>
                    <a:pt x="140" y="174"/>
                    <a:pt x="140" y="174"/>
                    <a:pt x="140" y="174"/>
                  </a:cubicBezTo>
                  <a:lnTo>
                    <a:pt x="276" y="402"/>
                  </a:lnTo>
                  <a:close/>
                  <a:moveTo>
                    <a:pt x="556" y="174"/>
                  </a:moveTo>
                  <a:cubicBezTo>
                    <a:pt x="634" y="174"/>
                    <a:pt x="634" y="174"/>
                    <a:pt x="634" y="174"/>
                  </a:cubicBezTo>
                  <a:cubicBezTo>
                    <a:pt x="420" y="402"/>
                    <a:pt x="420" y="402"/>
                    <a:pt x="420" y="402"/>
                  </a:cubicBezTo>
                  <a:lnTo>
                    <a:pt x="556" y="174"/>
                  </a:lnTo>
                  <a:close/>
                  <a:moveTo>
                    <a:pt x="559" y="152"/>
                  </a:moveTo>
                  <a:cubicBezTo>
                    <a:pt x="501" y="94"/>
                    <a:pt x="501" y="94"/>
                    <a:pt x="501" y="94"/>
                  </a:cubicBezTo>
                  <a:cubicBezTo>
                    <a:pt x="551" y="52"/>
                    <a:pt x="551" y="52"/>
                    <a:pt x="551" y="52"/>
                  </a:cubicBezTo>
                  <a:cubicBezTo>
                    <a:pt x="651" y="152"/>
                    <a:pt x="651" y="152"/>
                    <a:pt x="651" y="152"/>
                  </a:cubicBezTo>
                  <a:lnTo>
                    <a:pt x="559" y="152"/>
                  </a:lnTo>
                  <a:close/>
                  <a:moveTo>
                    <a:pt x="145" y="52"/>
                  </a:moveTo>
                  <a:cubicBezTo>
                    <a:pt x="195" y="94"/>
                    <a:pt x="195" y="94"/>
                    <a:pt x="195" y="94"/>
                  </a:cubicBezTo>
                  <a:cubicBezTo>
                    <a:pt x="137" y="152"/>
                    <a:pt x="137" y="152"/>
                    <a:pt x="137" y="152"/>
                  </a:cubicBezTo>
                  <a:cubicBezTo>
                    <a:pt x="44" y="152"/>
                    <a:pt x="44" y="152"/>
                    <a:pt x="44" y="152"/>
                  </a:cubicBezTo>
                  <a:lnTo>
                    <a:pt x="145" y="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nvGrpSpPr>
            <p:cNvPr id="35" name="Group 25"/>
            <p:cNvGrpSpPr/>
            <p:nvPr/>
          </p:nvGrpSpPr>
          <p:grpSpPr bwMode="auto">
            <a:xfrm>
              <a:off x="10214" y="5165"/>
              <a:ext cx="453" cy="603"/>
              <a:chOff x="3175" y="1588"/>
              <a:chExt cx="1643063" cy="2185987"/>
            </a:xfrm>
          </p:grpSpPr>
          <p:sp>
            <p:nvSpPr>
              <p:cNvPr id="36" name="Freeform 19"/>
              <p:cNvSpPr>
                <a:spLocks noEditPoints="1"/>
              </p:cNvSpPr>
              <p:nvPr>
                <p:custDataLst>
                  <p:tags r:id="rId10"/>
                </p:custDataLst>
              </p:nvPr>
            </p:nvSpPr>
            <p:spPr bwMode="auto">
              <a:xfrm>
                <a:off x="3175" y="1588"/>
                <a:ext cx="1643063" cy="2185987"/>
              </a:xfrm>
              <a:custGeom>
                <a:avLst/>
                <a:gdLst>
                  <a:gd name="T0" fmla="*/ 1439097 w 435"/>
                  <a:gd name="T1" fmla="*/ 889471 h 580"/>
                  <a:gd name="T2" fmla="*/ 1439097 w 435"/>
                  <a:gd name="T3" fmla="*/ 614338 h 580"/>
                  <a:gd name="T4" fmla="*/ 823420 w 435"/>
                  <a:gd name="T5" fmla="*/ 0 h 580"/>
                  <a:gd name="T6" fmla="*/ 203966 w 435"/>
                  <a:gd name="T7" fmla="*/ 614338 h 580"/>
                  <a:gd name="T8" fmla="*/ 203966 w 435"/>
                  <a:gd name="T9" fmla="*/ 889471 h 580"/>
                  <a:gd name="T10" fmla="*/ 0 w 435"/>
                  <a:gd name="T11" fmla="*/ 1092994 h 580"/>
                  <a:gd name="T12" fmla="*/ 0 w 435"/>
                  <a:gd name="T13" fmla="*/ 1296516 h 580"/>
                  <a:gd name="T14" fmla="*/ 0 w 435"/>
                  <a:gd name="T15" fmla="*/ 1368126 h 580"/>
                  <a:gd name="T16" fmla="*/ 0 w 435"/>
                  <a:gd name="T17" fmla="*/ 1503808 h 580"/>
                  <a:gd name="T18" fmla="*/ 0 w 435"/>
                  <a:gd name="T19" fmla="*/ 1571649 h 580"/>
                  <a:gd name="T20" fmla="*/ 615676 w 435"/>
                  <a:gd name="T21" fmla="*/ 2185987 h 580"/>
                  <a:gd name="T22" fmla="*/ 1027387 w 435"/>
                  <a:gd name="T23" fmla="*/ 2185987 h 580"/>
                  <a:gd name="T24" fmla="*/ 1643063 w 435"/>
                  <a:gd name="T25" fmla="*/ 1571649 h 580"/>
                  <a:gd name="T26" fmla="*/ 1643063 w 435"/>
                  <a:gd name="T27" fmla="*/ 1503808 h 580"/>
                  <a:gd name="T28" fmla="*/ 1643063 w 435"/>
                  <a:gd name="T29" fmla="*/ 1368126 h 580"/>
                  <a:gd name="T30" fmla="*/ 1643063 w 435"/>
                  <a:gd name="T31" fmla="*/ 1296516 h 580"/>
                  <a:gd name="T32" fmla="*/ 1643063 w 435"/>
                  <a:gd name="T33" fmla="*/ 1092994 h 580"/>
                  <a:gd name="T34" fmla="*/ 1439097 w 435"/>
                  <a:gd name="T35" fmla="*/ 889471 h 580"/>
                  <a:gd name="T36" fmla="*/ 343721 w 435"/>
                  <a:gd name="T37" fmla="*/ 614338 h 580"/>
                  <a:gd name="T38" fmla="*/ 823420 w 435"/>
                  <a:gd name="T39" fmla="*/ 135682 h 580"/>
                  <a:gd name="T40" fmla="*/ 1299342 w 435"/>
                  <a:gd name="T41" fmla="*/ 614338 h 580"/>
                  <a:gd name="T42" fmla="*/ 1299342 w 435"/>
                  <a:gd name="T43" fmla="*/ 889471 h 580"/>
                  <a:gd name="T44" fmla="*/ 1163364 w 435"/>
                  <a:gd name="T45" fmla="*/ 889471 h 580"/>
                  <a:gd name="T46" fmla="*/ 1163364 w 435"/>
                  <a:gd name="T47" fmla="*/ 614338 h 580"/>
                  <a:gd name="T48" fmla="*/ 823420 w 435"/>
                  <a:gd name="T49" fmla="*/ 275133 h 580"/>
                  <a:gd name="T50" fmla="*/ 479699 w 435"/>
                  <a:gd name="T51" fmla="*/ 614338 h 580"/>
                  <a:gd name="T52" fmla="*/ 479699 w 435"/>
                  <a:gd name="T53" fmla="*/ 889471 h 580"/>
                  <a:gd name="T54" fmla="*/ 343721 w 435"/>
                  <a:gd name="T55" fmla="*/ 889471 h 580"/>
                  <a:gd name="T56" fmla="*/ 343721 w 435"/>
                  <a:gd name="T57" fmla="*/ 614338 h 580"/>
                  <a:gd name="T58" fmla="*/ 1095375 w 435"/>
                  <a:gd name="T59" fmla="*/ 614338 h 580"/>
                  <a:gd name="T60" fmla="*/ 1095375 w 435"/>
                  <a:gd name="T61" fmla="*/ 614338 h 580"/>
                  <a:gd name="T62" fmla="*/ 1095375 w 435"/>
                  <a:gd name="T63" fmla="*/ 889471 h 580"/>
                  <a:gd name="T64" fmla="*/ 547688 w 435"/>
                  <a:gd name="T65" fmla="*/ 889471 h 580"/>
                  <a:gd name="T66" fmla="*/ 547688 w 435"/>
                  <a:gd name="T67" fmla="*/ 614338 h 580"/>
                  <a:gd name="T68" fmla="*/ 547688 w 435"/>
                  <a:gd name="T69" fmla="*/ 614338 h 580"/>
                  <a:gd name="T70" fmla="*/ 823420 w 435"/>
                  <a:gd name="T71" fmla="*/ 342974 h 580"/>
                  <a:gd name="T72" fmla="*/ 1095375 w 435"/>
                  <a:gd name="T73" fmla="*/ 614338 h 580"/>
                  <a:gd name="T74" fmla="*/ 1507085 w 435"/>
                  <a:gd name="T75" fmla="*/ 1296516 h 580"/>
                  <a:gd name="T76" fmla="*/ 1507085 w 435"/>
                  <a:gd name="T77" fmla="*/ 1368126 h 580"/>
                  <a:gd name="T78" fmla="*/ 1507085 w 435"/>
                  <a:gd name="T79" fmla="*/ 1503808 h 580"/>
                  <a:gd name="T80" fmla="*/ 1507085 w 435"/>
                  <a:gd name="T81" fmla="*/ 1571649 h 580"/>
                  <a:gd name="T82" fmla="*/ 1027387 w 435"/>
                  <a:gd name="T83" fmla="*/ 2050305 h 580"/>
                  <a:gd name="T84" fmla="*/ 615676 w 435"/>
                  <a:gd name="T85" fmla="*/ 2050305 h 580"/>
                  <a:gd name="T86" fmla="*/ 135978 w 435"/>
                  <a:gd name="T87" fmla="*/ 1571649 h 580"/>
                  <a:gd name="T88" fmla="*/ 135978 w 435"/>
                  <a:gd name="T89" fmla="*/ 1503808 h 580"/>
                  <a:gd name="T90" fmla="*/ 135978 w 435"/>
                  <a:gd name="T91" fmla="*/ 1368126 h 580"/>
                  <a:gd name="T92" fmla="*/ 135978 w 435"/>
                  <a:gd name="T93" fmla="*/ 1296516 h 580"/>
                  <a:gd name="T94" fmla="*/ 135978 w 435"/>
                  <a:gd name="T95" fmla="*/ 1092994 h 580"/>
                  <a:gd name="T96" fmla="*/ 203966 w 435"/>
                  <a:gd name="T97" fmla="*/ 1025153 h 580"/>
                  <a:gd name="T98" fmla="*/ 343721 w 435"/>
                  <a:gd name="T99" fmla="*/ 1025153 h 580"/>
                  <a:gd name="T100" fmla="*/ 1299342 w 435"/>
                  <a:gd name="T101" fmla="*/ 1025153 h 580"/>
                  <a:gd name="T102" fmla="*/ 1439097 w 435"/>
                  <a:gd name="T103" fmla="*/ 1025153 h 580"/>
                  <a:gd name="T104" fmla="*/ 1507085 w 435"/>
                  <a:gd name="T105" fmla="*/ 1092994 h 580"/>
                  <a:gd name="T106" fmla="*/ 1507085 w 435"/>
                  <a:gd name="T107" fmla="*/ 1296516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35" h="580">
                    <a:moveTo>
                      <a:pt x="381" y="236"/>
                    </a:moveTo>
                    <a:cubicBezTo>
                      <a:pt x="381" y="163"/>
                      <a:pt x="381" y="163"/>
                      <a:pt x="381" y="163"/>
                    </a:cubicBezTo>
                    <a:cubicBezTo>
                      <a:pt x="381" y="73"/>
                      <a:pt x="308" y="0"/>
                      <a:pt x="218" y="0"/>
                    </a:cubicBezTo>
                    <a:cubicBezTo>
                      <a:pt x="127" y="0"/>
                      <a:pt x="54" y="73"/>
                      <a:pt x="54" y="163"/>
                    </a:cubicBezTo>
                    <a:cubicBezTo>
                      <a:pt x="54" y="236"/>
                      <a:pt x="54" y="236"/>
                      <a:pt x="54" y="236"/>
                    </a:cubicBezTo>
                    <a:cubicBezTo>
                      <a:pt x="24" y="236"/>
                      <a:pt x="0" y="260"/>
                      <a:pt x="0" y="290"/>
                    </a:cubicBezTo>
                    <a:cubicBezTo>
                      <a:pt x="0" y="344"/>
                      <a:pt x="0" y="344"/>
                      <a:pt x="0" y="344"/>
                    </a:cubicBezTo>
                    <a:cubicBezTo>
                      <a:pt x="0" y="363"/>
                      <a:pt x="0" y="363"/>
                      <a:pt x="0" y="363"/>
                    </a:cubicBezTo>
                    <a:cubicBezTo>
                      <a:pt x="0" y="399"/>
                      <a:pt x="0" y="399"/>
                      <a:pt x="0" y="399"/>
                    </a:cubicBezTo>
                    <a:cubicBezTo>
                      <a:pt x="0" y="417"/>
                      <a:pt x="0" y="417"/>
                      <a:pt x="0" y="417"/>
                    </a:cubicBezTo>
                    <a:cubicBezTo>
                      <a:pt x="0" y="507"/>
                      <a:pt x="73" y="580"/>
                      <a:pt x="163" y="580"/>
                    </a:cubicBezTo>
                    <a:cubicBezTo>
                      <a:pt x="272" y="580"/>
                      <a:pt x="272" y="580"/>
                      <a:pt x="272" y="580"/>
                    </a:cubicBezTo>
                    <a:cubicBezTo>
                      <a:pt x="362" y="580"/>
                      <a:pt x="435" y="507"/>
                      <a:pt x="435" y="417"/>
                    </a:cubicBezTo>
                    <a:cubicBezTo>
                      <a:pt x="435" y="399"/>
                      <a:pt x="435" y="399"/>
                      <a:pt x="435" y="399"/>
                    </a:cubicBezTo>
                    <a:cubicBezTo>
                      <a:pt x="435" y="363"/>
                      <a:pt x="435" y="363"/>
                      <a:pt x="435" y="363"/>
                    </a:cubicBezTo>
                    <a:cubicBezTo>
                      <a:pt x="435" y="344"/>
                      <a:pt x="435" y="344"/>
                      <a:pt x="435" y="344"/>
                    </a:cubicBezTo>
                    <a:cubicBezTo>
                      <a:pt x="435" y="290"/>
                      <a:pt x="435" y="290"/>
                      <a:pt x="435" y="290"/>
                    </a:cubicBezTo>
                    <a:cubicBezTo>
                      <a:pt x="435" y="260"/>
                      <a:pt x="411" y="236"/>
                      <a:pt x="381" y="236"/>
                    </a:cubicBezTo>
                    <a:close/>
                    <a:moveTo>
                      <a:pt x="91" y="163"/>
                    </a:moveTo>
                    <a:cubicBezTo>
                      <a:pt x="91" y="93"/>
                      <a:pt x="147" y="36"/>
                      <a:pt x="218" y="36"/>
                    </a:cubicBezTo>
                    <a:cubicBezTo>
                      <a:pt x="288" y="36"/>
                      <a:pt x="344" y="93"/>
                      <a:pt x="344" y="163"/>
                    </a:cubicBezTo>
                    <a:cubicBezTo>
                      <a:pt x="344" y="236"/>
                      <a:pt x="344" y="236"/>
                      <a:pt x="344" y="236"/>
                    </a:cubicBezTo>
                    <a:cubicBezTo>
                      <a:pt x="308" y="236"/>
                      <a:pt x="308" y="236"/>
                      <a:pt x="308" y="236"/>
                    </a:cubicBezTo>
                    <a:cubicBezTo>
                      <a:pt x="308" y="163"/>
                      <a:pt x="308" y="163"/>
                      <a:pt x="308" y="163"/>
                    </a:cubicBezTo>
                    <a:cubicBezTo>
                      <a:pt x="308" y="113"/>
                      <a:pt x="268" y="73"/>
                      <a:pt x="218" y="73"/>
                    </a:cubicBezTo>
                    <a:cubicBezTo>
                      <a:pt x="167" y="73"/>
                      <a:pt x="127" y="113"/>
                      <a:pt x="127" y="163"/>
                    </a:cubicBezTo>
                    <a:cubicBezTo>
                      <a:pt x="127" y="236"/>
                      <a:pt x="127" y="236"/>
                      <a:pt x="127" y="236"/>
                    </a:cubicBezTo>
                    <a:cubicBezTo>
                      <a:pt x="91" y="236"/>
                      <a:pt x="91" y="236"/>
                      <a:pt x="91" y="236"/>
                    </a:cubicBezTo>
                    <a:lnTo>
                      <a:pt x="91" y="163"/>
                    </a:lnTo>
                    <a:close/>
                    <a:moveTo>
                      <a:pt x="290" y="163"/>
                    </a:moveTo>
                    <a:cubicBezTo>
                      <a:pt x="290" y="163"/>
                      <a:pt x="290" y="163"/>
                      <a:pt x="290" y="163"/>
                    </a:cubicBezTo>
                    <a:cubicBezTo>
                      <a:pt x="290" y="236"/>
                      <a:pt x="290" y="236"/>
                      <a:pt x="290" y="236"/>
                    </a:cubicBezTo>
                    <a:cubicBezTo>
                      <a:pt x="145" y="236"/>
                      <a:pt x="145" y="236"/>
                      <a:pt x="145" y="236"/>
                    </a:cubicBezTo>
                    <a:cubicBezTo>
                      <a:pt x="145" y="163"/>
                      <a:pt x="145" y="163"/>
                      <a:pt x="145" y="163"/>
                    </a:cubicBezTo>
                    <a:cubicBezTo>
                      <a:pt x="145" y="163"/>
                      <a:pt x="145" y="163"/>
                      <a:pt x="145" y="163"/>
                    </a:cubicBezTo>
                    <a:cubicBezTo>
                      <a:pt x="145" y="123"/>
                      <a:pt x="177" y="91"/>
                      <a:pt x="218" y="91"/>
                    </a:cubicBezTo>
                    <a:cubicBezTo>
                      <a:pt x="258" y="91"/>
                      <a:pt x="290" y="123"/>
                      <a:pt x="290" y="163"/>
                    </a:cubicBezTo>
                    <a:close/>
                    <a:moveTo>
                      <a:pt x="399" y="344"/>
                    </a:moveTo>
                    <a:cubicBezTo>
                      <a:pt x="399" y="363"/>
                      <a:pt x="399" y="363"/>
                      <a:pt x="399" y="363"/>
                    </a:cubicBezTo>
                    <a:cubicBezTo>
                      <a:pt x="399" y="399"/>
                      <a:pt x="399" y="399"/>
                      <a:pt x="399" y="399"/>
                    </a:cubicBezTo>
                    <a:cubicBezTo>
                      <a:pt x="399" y="417"/>
                      <a:pt x="399" y="417"/>
                      <a:pt x="399" y="417"/>
                    </a:cubicBezTo>
                    <a:cubicBezTo>
                      <a:pt x="399" y="487"/>
                      <a:pt x="342" y="544"/>
                      <a:pt x="272" y="544"/>
                    </a:cubicBezTo>
                    <a:cubicBezTo>
                      <a:pt x="163" y="544"/>
                      <a:pt x="163" y="544"/>
                      <a:pt x="163" y="544"/>
                    </a:cubicBezTo>
                    <a:cubicBezTo>
                      <a:pt x="93" y="544"/>
                      <a:pt x="36" y="487"/>
                      <a:pt x="36" y="417"/>
                    </a:cubicBezTo>
                    <a:cubicBezTo>
                      <a:pt x="36" y="399"/>
                      <a:pt x="36" y="399"/>
                      <a:pt x="36" y="399"/>
                    </a:cubicBezTo>
                    <a:cubicBezTo>
                      <a:pt x="36" y="363"/>
                      <a:pt x="36" y="363"/>
                      <a:pt x="36" y="363"/>
                    </a:cubicBezTo>
                    <a:cubicBezTo>
                      <a:pt x="36" y="344"/>
                      <a:pt x="36" y="344"/>
                      <a:pt x="36" y="344"/>
                    </a:cubicBezTo>
                    <a:cubicBezTo>
                      <a:pt x="36" y="290"/>
                      <a:pt x="36" y="290"/>
                      <a:pt x="36" y="290"/>
                    </a:cubicBezTo>
                    <a:cubicBezTo>
                      <a:pt x="36" y="280"/>
                      <a:pt x="44" y="272"/>
                      <a:pt x="54" y="272"/>
                    </a:cubicBezTo>
                    <a:cubicBezTo>
                      <a:pt x="66" y="272"/>
                      <a:pt x="79" y="272"/>
                      <a:pt x="91" y="272"/>
                    </a:cubicBezTo>
                    <a:cubicBezTo>
                      <a:pt x="344" y="272"/>
                      <a:pt x="344" y="272"/>
                      <a:pt x="344" y="272"/>
                    </a:cubicBezTo>
                    <a:cubicBezTo>
                      <a:pt x="356" y="272"/>
                      <a:pt x="369" y="272"/>
                      <a:pt x="381" y="272"/>
                    </a:cubicBezTo>
                    <a:cubicBezTo>
                      <a:pt x="391" y="272"/>
                      <a:pt x="399" y="280"/>
                      <a:pt x="399" y="290"/>
                    </a:cubicBezTo>
                    <a:lnTo>
                      <a:pt x="399" y="3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7" name="Freeform 20"/>
              <p:cNvSpPr/>
              <p:nvPr>
                <p:custDataLst>
                  <p:tags r:id="rId11"/>
                </p:custDataLst>
              </p:nvPr>
            </p:nvSpPr>
            <p:spPr bwMode="auto">
              <a:xfrm>
                <a:off x="690148" y="1296201"/>
                <a:ext cx="269122" cy="410315"/>
              </a:xfrm>
              <a:custGeom>
                <a:avLst/>
                <a:gdLst>
                  <a:gd name="T0" fmla="*/ 139200 w 73"/>
                  <a:gd name="T1" fmla="*/ 0 h 109"/>
                  <a:gd name="T2" fmla="*/ 0 w 73"/>
                  <a:gd name="T3" fmla="*/ 139569 h 109"/>
                  <a:gd name="T4" fmla="*/ 45146 w 73"/>
                  <a:gd name="T5" fmla="*/ 320631 h 109"/>
                  <a:gd name="T6" fmla="*/ 139200 w 73"/>
                  <a:gd name="T7" fmla="*/ 411162 h 109"/>
                  <a:gd name="T8" fmla="*/ 229492 w 73"/>
                  <a:gd name="T9" fmla="*/ 320631 h 109"/>
                  <a:gd name="T10" fmla="*/ 274638 w 73"/>
                  <a:gd name="T11" fmla="*/ 139569 h 109"/>
                  <a:gd name="T12" fmla="*/ 139200 w 73"/>
                  <a:gd name="T13" fmla="*/ 0 h 10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09">
                    <a:moveTo>
                      <a:pt x="37" y="0"/>
                    </a:moveTo>
                    <a:cubicBezTo>
                      <a:pt x="16" y="0"/>
                      <a:pt x="0" y="17"/>
                      <a:pt x="0" y="37"/>
                    </a:cubicBezTo>
                    <a:cubicBezTo>
                      <a:pt x="0" y="48"/>
                      <a:pt x="6" y="69"/>
                      <a:pt x="12" y="85"/>
                    </a:cubicBezTo>
                    <a:cubicBezTo>
                      <a:pt x="17" y="99"/>
                      <a:pt x="23" y="109"/>
                      <a:pt x="37" y="109"/>
                    </a:cubicBezTo>
                    <a:cubicBezTo>
                      <a:pt x="51" y="109"/>
                      <a:pt x="56" y="99"/>
                      <a:pt x="61" y="85"/>
                    </a:cubicBezTo>
                    <a:cubicBezTo>
                      <a:pt x="67" y="69"/>
                      <a:pt x="73" y="48"/>
                      <a:pt x="73" y="37"/>
                    </a:cubicBezTo>
                    <a:cubicBezTo>
                      <a:pt x="73" y="17"/>
                      <a:pt x="57" y="0"/>
                      <a:pt x="3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grpSp>
          <p:nvGrpSpPr>
            <p:cNvPr id="38" name="Group 28"/>
            <p:cNvGrpSpPr/>
            <p:nvPr/>
          </p:nvGrpSpPr>
          <p:grpSpPr>
            <a:xfrm>
              <a:off x="9180" y="7033"/>
              <a:ext cx="532" cy="532"/>
              <a:chOff x="9525" y="-1587"/>
              <a:chExt cx="2097088" cy="2095500"/>
            </a:xfrm>
            <a:solidFill>
              <a:schemeClr val="bg1"/>
            </a:solidFill>
          </p:grpSpPr>
          <p:sp>
            <p:nvSpPr>
              <p:cNvPr id="8" name="Freeform 5"/>
              <p:cNvSpPr>
                <a:spLocks noEditPoints="1"/>
              </p:cNvSpPr>
              <p:nvPr>
                <p:custDataLst>
                  <p:tags r:id="rId12"/>
                </p:custDataLst>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17" name="Freeform 6"/>
              <p:cNvSpPr>
                <a:spLocks noEditPoints="1"/>
              </p:cNvSpPr>
              <p:nvPr>
                <p:custDataLst>
                  <p:tags r:id="rId13"/>
                </p:custDataLst>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41" name="Freeform 7"/>
              <p:cNvSpPr>
                <a:spLocks noEditPoints="1"/>
              </p:cNvSpPr>
              <p:nvPr>
                <p:custDataLst>
                  <p:tags r:id="rId14"/>
                </p:custDataLst>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grpFill/>
              <a:ln>
                <a:noFill/>
              </a:ln>
            </p:spPr>
            <p:txBody>
              <a:bodyPr/>
              <a:lstStyle/>
              <a:p>
                <a:pPr defTabSz="1219200">
                  <a:defRPr/>
                </a:pPr>
                <a:endParaRPr lang="id-ID" sz="3600">
                  <a:solidFill>
                    <a:srgbClr val="000000"/>
                  </a:solidFill>
                  <a:cs typeface="+mn-ea"/>
                  <a:sym typeface="+mn-lt"/>
                </a:endParaRPr>
              </a:p>
            </p:txBody>
          </p:sp>
        </p:grpSp>
        <p:grpSp>
          <p:nvGrpSpPr>
            <p:cNvPr id="82" name="组合 81"/>
            <p:cNvGrpSpPr/>
            <p:nvPr/>
          </p:nvGrpSpPr>
          <p:grpSpPr>
            <a:xfrm>
              <a:off x="2047" y="3790"/>
              <a:ext cx="11394" cy="4684"/>
              <a:chOff x="2047" y="3790"/>
              <a:chExt cx="11394" cy="4684"/>
            </a:xfrm>
          </p:grpSpPr>
          <p:sp>
            <p:nvSpPr>
              <p:cNvPr id="52" name="Freeform 72"/>
              <p:cNvSpPr>
                <a:spLocks noEditPoints="1"/>
              </p:cNvSpPr>
              <p:nvPr>
                <p:custDataLst>
                  <p:tags r:id="rId15"/>
                </p:custDataLst>
              </p:nvPr>
            </p:nvSpPr>
            <p:spPr bwMode="auto">
              <a:xfrm>
                <a:off x="12877" y="3790"/>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44" name="Freeform 72"/>
              <p:cNvSpPr>
                <a:spLocks noEditPoints="1"/>
              </p:cNvSpPr>
              <p:nvPr>
                <p:custDataLst>
                  <p:tags r:id="rId16"/>
                </p:custDataLst>
              </p:nvPr>
            </p:nvSpPr>
            <p:spPr bwMode="auto">
              <a:xfrm>
                <a:off x="12874" y="5823"/>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nvGrpSpPr>
              <p:cNvPr id="48" name="组合 47"/>
              <p:cNvGrpSpPr/>
              <p:nvPr/>
            </p:nvGrpSpPr>
            <p:grpSpPr>
              <a:xfrm>
                <a:off x="12472" y="7424"/>
                <a:ext cx="969" cy="969"/>
                <a:chOff x="12249" y="3432"/>
                <a:chExt cx="1108" cy="1108"/>
              </a:xfrm>
            </p:grpSpPr>
            <p:sp>
              <p:nvSpPr>
                <p:cNvPr id="49" name="椭圆 48"/>
                <p:cNvSpPr/>
                <p:nvPr>
                  <p:custDataLst>
                    <p:tags r:id="rId17"/>
                  </p:custDataLst>
                </p:nvPr>
              </p:nvSpPr>
              <p:spPr>
                <a:xfrm>
                  <a:off x="12249" y="3432"/>
                  <a:ext cx="1109" cy="1109"/>
                </a:xfrm>
                <a:prstGeom prst="ellipse">
                  <a:avLst/>
                </a:pr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54" name="组 11"/>
                <p:cNvGrpSpPr/>
                <p:nvPr/>
              </p:nvGrpSpPr>
              <p:grpSpPr>
                <a:xfrm>
                  <a:off x="12546" y="3757"/>
                  <a:ext cx="515" cy="459"/>
                  <a:chOff x="4148138" y="2051050"/>
                  <a:chExt cx="874713" cy="779463"/>
                </a:xfrm>
                <a:solidFill>
                  <a:schemeClr val="bg1"/>
                </a:solidFill>
              </p:grpSpPr>
              <p:sp>
                <p:nvSpPr>
                  <p:cNvPr id="55" name="Freeform 72"/>
                  <p:cNvSpPr>
                    <a:spLocks noEditPoints="1"/>
                  </p:cNvSpPr>
                  <p:nvPr>
                    <p:custDataLst>
                      <p:tags r:id="rId18"/>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56" name="Freeform 73"/>
                  <p:cNvSpPr>
                    <a:spLocks noEditPoints="1"/>
                  </p:cNvSpPr>
                  <p:nvPr>
                    <p:custDataLst>
                      <p:tags r:id="rId19"/>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57" name="矩形 56"/>
              <p:cNvSpPr/>
              <p:nvPr>
                <p:custDataLst>
                  <p:tags r:id="rId20"/>
                </p:custDataLst>
              </p:nvPr>
            </p:nvSpPr>
            <p:spPr>
              <a:xfrm>
                <a:off x="2047" y="7565"/>
                <a:ext cx="3680"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2.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多源数据融合</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接入</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Gitee</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GitLab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等更多代码托管平台的数据。</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nvGrpSpPr>
            <p:cNvPr id="83" name="组合 82"/>
            <p:cNvGrpSpPr/>
            <p:nvPr/>
          </p:nvGrpSpPr>
          <p:grpSpPr>
            <a:xfrm flipH="1">
              <a:off x="2150" y="3432"/>
              <a:ext cx="4716" cy="4961"/>
              <a:chOff x="12472" y="3432"/>
              <a:chExt cx="4716" cy="4961"/>
            </a:xfrm>
          </p:grpSpPr>
          <p:grpSp>
            <p:nvGrpSpPr>
              <p:cNvPr id="84" name="组合 83"/>
              <p:cNvGrpSpPr/>
              <p:nvPr/>
            </p:nvGrpSpPr>
            <p:grpSpPr>
              <a:xfrm>
                <a:off x="12504" y="3432"/>
                <a:ext cx="969" cy="969"/>
                <a:chOff x="12249" y="3432"/>
                <a:chExt cx="1108" cy="1108"/>
              </a:xfrm>
            </p:grpSpPr>
            <p:sp>
              <p:nvSpPr>
                <p:cNvPr id="85" name="椭圆 84"/>
                <p:cNvSpPr/>
                <p:nvPr>
                  <p:custDataLst>
                    <p:tags r:id="rId21"/>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86" name="组 11"/>
                <p:cNvGrpSpPr/>
                <p:nvPr/>
              </p:nvGrpSpPr>
              <p:grpSpPr>
                <a:xfrm>
                  <a:off x="12546" y="3757"/>
                  <a:ext cx="515" cy="459"/>
                  <a:chOff x="4148138" y="2051050"/>
                  <a:chExt cx="874713" cy="779463"/>
                </a:xfrm>
                <a:solidFill>
                  <a:schemeClr val="bg1"/>
                </a:solidFill>
              </p:grpSpPr>
              <p:sp>
                <p:nvSpPr>
                  <p:cNvPr id="87" name="Freeform 72"/>
                  <p:cNvSpPr>
                    <a:spLocks noEditPoints="1"/>
                  </p:cNvSpPr>
                  <p:nvPr>
                    <p:custDataLst>
                      <p:tags r:id="rId22"/>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88" name="Freeform 73"/>
                  <p:cNvSpPr>
                    <a:spLocks noEditPoints="1"/>
                  </p:cNvSpPr>
                  <p:nvPr>
                    <p:custDataLst>
                      <p:tags r:id="rId23"/>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grpSp>
            <p:nvGrpSpPr>
              <p:cNvPr id="93" name="组 11"/>
              <p:cNvGrpSpPr/>
              <p:nvPr/>
            </p:nvGrpSpPr>
            <p:grpSpPr>
              <a:xfrm rot="0">
                <a:off x="12761" y="5749"/>
                <a:ext cx="450" cy="401"/>
                <a:chOff x="4148138" y="2051050"/>
                <a:chExt cx="874713" cy="779463"/>
              </a:xfrm>
              <a:solidFill>
                <a:schemeClr val="bg1"/>
              </a:solidFill>
            </p:grpSpPr>
            <p:sp>
              <p:nvSpPr>
                <p:cNvPr id="94" name="Freeform 72"/>
                <p:cNvSpPr>
                  <a:spLocks noEditPoints="1"/>
                </p:cNvSpPr>
                <p:nvPr>
                  <p:custDataLst>
                    <p:tags r:id="rId24"/>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95" name="Freeform 73"/>
                <p:cNvSpPr>
                  <a:spLocks noEditPoints="1"/>
                </p:cNvSpPr>
                <p:nvPr>
                  <p:custDataLst>
                    <p:tags r:id="rId25"/>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nvGrpSpPr>
              <p:cNvPr id="98" name="组合 97"/>
              <p:cNvGrpSpPr/>
              <p:nvPr/>
            </p:nvGrpSpPr>
            <p:grpSpPr>
              <a:xfrm>
                <a:off x="12472" y="7424"/>
                <a:ext cx="969" cy="969"/>
                <a:chOff x="12249" y="3432"/>
                <a:chExt cx="1108" cy="1108"/>
              </a:xfrm>
            </p:grpSpPr>
            <p:sp>
              <p:nvSpPr>
                <p:cNvPr id="99" name="椭圆 98"/>
                <p:cNvSpPr/>
                <p:nvPr>
                  <p:custDataLst>
                    <p:tags r:id="rId26"/>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100" name="组 11"/>
                <p:cNvGrpSpPr/>
                <p:nvPr/>
              </p:nvGrpSpPr>
              <p:grpSpPr>
                <a:xfrm>
                  <a:off x="12546" y="3757"/>
                  <a:ext cx="515" cy="459"/>
                  <a:chOff x="4148138" y="2051050"/>
                  <a:chExt cx="874713" cy="779463"/>
                </a:xfrm>
                <a:solidFill>
                  <a:schemeClr val="bg1"/>
                </a:solidFill>
              </p:grpSpPr>
              <p:sp>
                <p:nvSpPr>
                  <p:cNvPr id="101" name="Freeform 72"/>
                  <p:cNvSpPr>
                    <a:spLocks noEditPoints="1"/>
                  </p:cNvSpPr>
                  <p:nvPr>
                    <p:custDataLst>
                      <p:tags r:id="rId27"/>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102" name="Freeform 73"/>
                  <p:cNvSpPr>
                    <a:spLocks noEditPoints="1"/>
                  </p:cNvSpPr>
                  <p:nvPr>
                    <p:custDataLst>
                      <p:tags r:id="rId28"/>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103" name="矩形 102"/>
              <p:cNvSpPr/>
              <p:nvPr>
                <p:custDataLst>
                  <p:tags r:id="rId29"/>
                </p:custDataLst>
              </p:nvPr>
            </p:nvSpPr>
            <p:spPr>
              <a:xfrm>
                <a:off x="13644" y="4256"/>
                <a:ext cx="3544"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1.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大模型微调</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使用特定领域的安全语料微调</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BERT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模型，提高漏洞检测准确率。</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sp>
        <p:nvSpPr>
          <p:cNvPr id="7" name="文本框 6"/>
          <p:cNvSpPr txBox="1"/>
          <p:nvPr/>
        </p:nvSpPr>
        <p:spPr>
          <a:xfrm>
            <a:off x="8355330" y="3661410"/>
            <a:ext cx="4064000" cy="368300"/>
          </a:xfrm>
          <a:prstGeom prst="rect">
            <a:avLst/>
          </a:prstGeom>
          <a:noFill/>
        </p:spPr>
        <p:txBody>
          <a:bodyPr wrap="square" rtlCol="0">
            <a:spAutoFit/>
          </a:bodyPr>
          <a:p>
            <a:endParaRPr lang="zh-CN" altLang="en-US"/>
          </a:p>
        </p:txBody>
      </p:sp>
      <p:sp>
        <p:nvSpPr>
          <p:cNvPr id="9" name="矩形 8"/>
          <p:cNvSpPr/>
          <p:nvPr>
            <p:custDataLst>
              <p:tags r:id="rId30"/>
            </p:custDataLst>
          </p:nvPr>
        </p:nvSpPr>
        <p:spPr>
          <a:xfrm flipH="1">
            <a:off x="7856855" y="2639695"/>
            <a:ext cx="2771140" cy="2025650"/>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3.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设计</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问答智能体</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搭建数据分析智能体</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以便用户分析问答</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3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wheel(2)">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组合 72"/>
          <p:cNvGrpSpPr/>
          <p:nvPr>
            <p:custDataLst>
              <p:tags r:id="rId1"/>
            </p:custDataLst>
          </p:nvPr>
        </p:nvGrpSpPr>
        <p:grpSpPr>
          <a:xfrm>
            <a:off x="635" y="635"/>
            <a:ext cx="12192635" cy="6854190"/>
            <a:chOff x="1" y="1"/>
            <a:chExt cx="19201" cy="10794"/>
          </a:xfrm>
        </p:grpSpPr>
        <p:pic>
          <p:nvPicPr>
            <p:cNvPr id="7" name="图片 6" descr="浅色柔色"/>
            <p:cNvPicPr>
              <a:picLocks noChangeAspect="1"/>
            </p:cNvPicPr>
            <p:nvPr/>
          </p:nvPicPr>
          <p:blipFill>
            <a:blip r:embed="rId2"/>
            <a:stretch>
              <a:fillRect/>
            </a:stretch>
          </p:blipFill>
          <p:spPr>
            <a:xfrm rot="16200000">
              <a:off x="4204" y="-4203"/>
              <a:ext cx="10794" cy="19201"/>
            </a:xfrm>
            <a:prstGeom prst="rect">
              <a:avLst/>
            </a:prstGeom>
          </p:spPr>
        </p:pic>
        <p:sp>
          <p:nvSpPr>
            <p:cNvPr id="20" name="矩形 19"/>
            <p:cNvSpPr/>
            <p:nvPr/>
          </p:nvSpPr>
          <p:spPr>
            <a:xfrm>
              <a:off x="504"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1" name="矩形 20"/>
            <p:cNvSpPr/>
            <p:nvPr>
              <p:custDataLst>
                <p:tags r:id="rId3"/>
              </p:custDataLst>
            </p:nvPr>
          </p:nvSpPr>
          <p:spPr>
            <a:xfrm>
              <a:off x="569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26" name="矩形 25"/>
            <p:cNvSpPr/>
            <p:nvPr>
              <p:custDataLst>
                <p:tags r:id="rId4"/>
              </p:custDataLst>
            </p:nvPr>
          </p:nvSpPr>
          <p:spPr>
            <a:xfrm>
              <a:off x="569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36" name="文本框 35"/>
            <p:cNvSpPr txBox="1"/>
            <p:nvPr>
              <p:custDataLst>
                <p:tags r:id="rId5"/>
              </p:custDataLst>
            </p:nvPr>
          </p:nvSpPr>
          <p:spPr>
            <a:xfrm>
              <a:off x="593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架构与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内容</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48" name="矩形 47"/>
            <p:cNvSpPr/>
            <p:nvPr>
              <p:custDataLst>
                <p:tags r:id="rId6"/>
              </p:custDataLst>
            </p:nvPr>
          </p:nvSpPr>
          <p:spPr>
            <a:xfrm>
              <a:off x="148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49" name="矩形 48"/>
            <p:cNvSpPr/>
            <p:nvPr>
              <p:custDataLst>
                <p:tags r:id="rId7"/>
              </p:custDataLst>
            </p:nvPr>
          </p:nvSpPr>
          <p:spPr>
            <a:xfrm>
              <a:off x="148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0" name="文本框 49"/>
            <p:cNvSpPr txBox="1"/>
            <p:nvPr>
              <p:custDataLst>
                <p:tags r:id="rId8"/>
              </p:custDataLst>
            </p:nvPr>
          </p:nvSpPr>
          <p:spPr>
            <a:xfrm>
              <a:off x="1728" y="6311"/>
              <a:ext cx="3636" cy="822"/>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背景</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51" name="文本框 50"/>
            <p:cNvSpPr txBox="1"/>
            <p:nvPr>
              <p:custDataLst>
                <p:tags r:id="rId9"/>
              </p:custDataLst>
            </p:nvPr>
          </p:nvSpPr>
          <p:spPr>
            <a:xfrm>
              <a:off x="2864" y="5001"/>
              <a:ext cx="1364"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01</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54" name="矩形 53"/>
            <p:cNvSpPr/>
            <p:nvPr>
              <p:custDataLst>
                <p:tags r:id="rId10"/>
              </p:custDataLst>
            </p:nvPr>
          </p:nvSpPr>
          <p:spPr>
            <a:xfrm>
              <a:off x="989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5" name="矩形 54"/>
            <p:cNvSpPr/>
            <p:nvPr>
              <p:custDataLst>
                <p:tags r:id="rId11"/>
              </p:custDataLst>
            </p:nvPr>
          </p:nvSpPr>
          <p:spPr>
            <a:xfrm>
              <a:off x="989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6" name="文本框 55"/>
            <p:cNvSpPr txBox="1"/>
            <p:nvPr>
              <p:custDataLst>
                <p:tags r:id="rId12"/>
              </p:custDataLst>
            </p:nvPr>
          </p:nvSpPr>
          <p:spPr>
            <a:xfrm>
              <a:off x="10138"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创新与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应用</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0" name="矩形 59"/>
            <p:cNvSpPr/>
            <p:nvPr>
              <p:custDataLst>
                <p:tags r:id="rId13"/>
              </p:custDataLst>
            </p:nvPr>
          </p:nvSpPr>
          <p:spPr>
            <a:xfrm>
              <a:off x="1410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1" name="矩形 60"/>
            <p:cNvSpPr/>
            <p:nvPr>
              <p:custDataLst>
                <p:tags r:id="rId14"/>
              </p:custDataLst>
            </p:nvPr>
          </p:nvSpPr>
          <p:spPr>
            <a:xfrm>
              <a:off x="1410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2" name="文本框 61"/>
            <p:cNvSpPr txBox="1"/>
            <p:nvPr>
              <p:custDataLst>
                <p:tags r:id="rId15"/>
              </p:custDataLst>
            </p:nvPr>
          </p:nvSpPr>
          <p:spPr>
            <a:xfrm>
              <a:off x="1434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项目总结与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规划</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5" name="文本框 64"/>
            <p:cNvSpPr txBox="1"/>
            <p:nvPr>
              <p:custDataLst>
                <p:tags r:id="rId16"/>
              </p:custDataLst>
            </p:nvPr>
          </p:nvSpPr>
          <p:spPr>
            <a:xfrm>
              <a:off x="6865"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02</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6" name="文本框 65"/>
            <p:cNvSpPr txBox="1"/>
            <p:nvPr>
              <p:custDataLst>
                <p:tags r:id="rId17"/>
              </p:custDataLst>
            </p:nvPr>
          </p:nvSpPr>
          <p:spPr>
            <a:xfrm>
              <a:off x="11070"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03</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7" name="文本框 66"/>
            <p:cNvSpPr txBox="1"/>
            <p:nvPr>
              <p:custDataLst>
                <p:tags r:id="rId18"/>
              </p:custDataLst>
            </p:nvPr>
          </p:nvSpPr>
          <p:spPr>
            <a:xfrm>
              <a:off x="15274"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04</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71" name="文本框 70"/>
            <p:cNvSpPr txBox="1"/>
            <p:nvPr/>
          </p:nvSpPr>
          <p:spPr>
            <a:xfrm>
              <a:off x="1813" y="1257"/>
              <a:ext cx="1317" cy="2470"/>
            </a:xfrm>
            <a:prstGeom prst="rect">
              <a:avLst/>
            </a:prstGeom>
            <a:noFill/>
          </p:spPr>
          <p:txBody>
            <a:bodyPr wrap="square" rtlCol="0">
              <a:spAutoFit/>
            </a:bodyPr>
            <a:p>
              <a:pPr algn="l"/>
              <a:r>
                <a:rPr lang="en-US" altLang="zh-CN" sz="9600">
                  <a:solidFill>
                    <a:srgbClr val="64BDBF"/>
                  </a:solidFill>
                  <a:latin typeface="Arial" panose="020B0604020202020204" pitchFamily="34" charset="0"/>
                  <a:ea typeface="幼圆" panose="02010509060101010101" charset="-122"/>
                  <a:cs typeface="思源宋体" panose="02020400000000000000" charset="-122"/>
                </a:rPr>
                <a:t>C</a:t>
              </a:r>
              <a:endParaRPr lang="en-US" altLang="zh-CN" sz="9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72" name="文本框 71"/>
            <p:cNvSpPr txBox="1"/>
            <p:nvPr/>
          </p:nvSpPr>
          <p:spPr>
            <a:xfrm>
              <a:off x="3170" y="1940"/>
              <a:ext cx="3601" cy="822"/>
            </a:xfrm>
            <a:prstGeom prst="rect">
              <a:avLst/>
            </a:prstGeom>
            <a:noFill/>
          </p:spPr>
          <p:txBody>
            <a:bodyPr wrap="square" rtlCol="0" anchor="t">
              <a:spAutoFit/>
            </a:bodyPr>
            <a:p>
              <a:pPr algn="l"/>
              <a:r>
                <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ONTENTS</a:t>
              </a:r>
              <a:endPar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85" name="文本框 84"/>
            <p:cNvSpPr txBox="1"/>
            <p:nvPr/>
          </p:nvSpPr>
          <p:spPr>
            <a:xfrm>
              <a:off x="3130" y="2583"/>
              <a:ext cx="3452" cy="822"/>
            </a:xfrm>
            <a:prstGeom prst="rect">
              <a:avLst/>
            </a:prstGeom>
            <a:noFill/>
          </p:spPr>
          <p:txBody>
            <a:bodyPr wrap="square" rtlCol="0">
              <a:spAutoFit/>
            </a:bodyPr>
            <a:p>
              <a:pPr algn="dist"/>
              <a:r>
                <a:rPr lang="zh-CN" altLang="en-US" sz="2800" b="1">
                  <a:solidFill>
                    <a:srgbClr val="ECC1D5"/>
                  </a:solidFill>
                  <a:latin typeface="Arial" panose="020B0604020202020204" pitchFamily="34" charset="0"/>
                  <a:ea typeface="幼圆" panose="02010509060101010101" charset="-122"/>
                  <a:cs typeface="思源宋体" panose="02020400000000000000" charset="-122"/>
                </a:rPr>
                <a:t>目录标题</a:t>
              </a:r>
              <a:endParaRPr lang="zh-CN" altLang="en-US" sz="2800" b="1">
                <a:solidFill>
                  <a:srgbClr val="ECC1D5"/>
                </a:solidFill>
                <a:latin typeface="Arial" panose="020B0604020202020204" pitchFamily="34" charset="0"/>
                <a:ea typeface="幼圆" panose="02010509060101010101" charset="-122"/>
                <a:cs typeface="思源宋体" panose="02020400000000000000" charset="-122"/>
              </a:endParaRPr>
            </a:p>
          </p:txBody>
        </p:sp>
      </p:grpSp>
    </p:spTree>
    <p:custDataLst>
      <p:tags r:id="rId19"/>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blinds(vertical)">
                                      <p:cBhvr>
                                        <p:cTn id="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625" y="3810"/>
            <a:ext cx="12192635" cy="6854190"/>
            <a:chOff x="1" y="1"/>
            <a:chExt cx="19201" cy="10794"/>
          </a:xfrm>
        </p:grpSpPr>
        <p:pic>
          <p:nvPicPr>
            <p:cNvPr id="6" name="图片 5"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14" name="文本框 13"/>
            <p:cNvSpPr txBox="1"/>
            <p:nvPr/>
          </p:nvSpPr>
          <p:spPr>
            <a:xfrm>
              <a:off x="2892" y="4279"/>
              <a:ext cx="13634" cy="1888"/>
            </a:xfrm>
            <a:prstGeom prst="rect">
              <a:avLst/>
            </a:prstGeom>
            <a:noFill/>
          </p:spPr>
          <p:txBody>
            <a:bodyPr wrap="square" rtlCol="0">
              <a:spAutoFit/>
            </a:bodyPr>
            <a:p>
              <a:pPr algn="ctr"/>
              <a:r>
                <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rPr>
                <a:t>谢谢！</a:t>
              </a:r>
              <a:endPar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5734" y="2781"/>
              <a:ext cx="7238" cy="1016"/>
            </a:xfrm>
            <a:prstGeom prst="rect">
              <a:avLst/>
            </a:prstGeom>
            <a:noFill/>
          </p:spPr>
          <p:txBody>
            <a:bodyPr wrap="square" rtlCol="0">
              <a:spAutoFit/>
            </a:bodyPr>
            <a:p>
              <a:pPr algn="dist"/>
              <a:r>
                <a:rPr lang="en-US" altLang="zh-CN" sz="3600">
                  <a:solidFill>
                    <a:srgbClr val="64BDBF"/>
                  </a:solidFill>
                  <a:latin typeface="Arial" panose="020B0604020202020204" pitchFamily="34" charset="0"/>
                  <a:ea typeface="幼圆" panose="02010509060101010101" charset="-122"/>
                  <a:cs typeface="思源宋体" panose="02020400000000000000" charset="-122"/>
                </a:rPr>
                <a:t>THANK</a:t>
              </a:r>
              <a:r>
                <a:rPr lang="en-US" altLang="zh-CN" sz="3600">
                  <a:solidFill>
                    <a:srgbClr val="ECC1D5"/>
                  </a:solidFill>
                  <a:latin typeface="Arial" panose="020B0604020202020204" pitchFamily="34" charset="0"/>
                  <a:ea typeface="幼圆" panose="02010509060101010101" charset="-122"/>
                  <a:cs typeface="思源宋体" panose="02020400000000000000" charset="-122"/>
                </a:rPr>
                <a:t> YOU </a:t>
              </a:r>
              <a:endParaRPr lang="en-US" altLang="zh-CN" sz="3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
        <p:nvSpPr>
          <p:cNvPr id="3" name="文本框 2"/>
          <p:cNvSpPr txBox="1"/>
          <p:nvPr/>
        </p:nvSpPr>
        <p:spPr>
          <a:xfrm>
            <a:off x="2907665" y="4428490"/>
            <a:ext cx="2835275" cy="951865"/>
          </a:xfrm>
          <a:prstGeom prst="rect">
            <a:avLst/>
          </a:prstGeom>
          <a:solidFill>
            <a:srgbClr val="64BDBF"/>
          </a:solidFill>
        </p:spPr>
        <p:txBody>
          <a:bodyPr wrap="square" rtlCol="0">
            <a:noAutofit/>
          </a:bodyPr>
          <a:p>
            <a:pPr algn="ctr"/>
            <a:r>
              <a:rPr lang="en-US" altLang="zh-CN" sz="2800" b="1">
                <a:solidFill>
                  <a:schemeClr val="bg1"/>
                </a:solidFill>
                <a:latin typeface="Arial" panose="020B0604020202020204" pitchFamily="34" charset="0"/>
                <a:ea typeface="幼圆" panose="02010509060101010101" charset="-122"/>
                <a:cs typeface="思源宋体" panose="02020400000000000000" charset="-122"/>
              </a:rPr>
              <a:t>    </a:t>
            </a:r>
            <a:r>
              <a:rPr lang="zh-CN" altLang="en-US" sz="2800" b="1">
                <a:solidFill>
                  <a:schemeClr val="bg1"/>
                </a:solidFill>
                <a:latin typeface="Arial" panose="020B0604020202020204" pitchFamily="34" charset="0"/>
                <a:ea typeface="幼圆" panose="02010509060101010101" charset="-122"/>
                <a:cs typeface="思源宋体" panose="02020400000000000000" charset="-122"/>
              </a:rPr>
              <a:t>队伍名称：</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rPr>
              <a:t>我爱数据</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7" name="文本框 6"/>
          <p:cNvSpPr txBox="1"/>
          <p:nvPr/>
        </p:nvSpPr>
        <p:spPr>
          <a:xfrm>
            <a:off x="5742940" y="4428490"/>
            <a:ext cx="2430145" cy="951865"/>
          </a:xfrm>
          <a:prstGeom prst="rect">
            <a:avLst/>
          </a:prstGeom>
          <a:solidFill>
            <a:srgbClr val="ECC1D5"/>
          </a:solidFill>
        </p:spPr>
        <p:txBody>
          <a:bodyPr wrap="square" rtlCol="0">
            <a:noAutofit/>
          </a:bodyPr>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队长：王畅</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队员：温正</a:t>
            </a: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泽</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2"/>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635" y="635"/>
            <a:ext cx="12192635" cy="6854190"/>
            <a:chOff x="1" y="1"/>
            <a:chExt cx="19201" cy="10794"/>
          </a:xfrm>
        </p:grpSpPr>
        <p:pic>
          <p:nvPicPr>
            <p:cNvPr id="7" name="图片 6"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20" name="矩形 19"/>
            <p:cNvSpPr/>
            <p:nvPr/>
          </p:nvSpPr>
          <p:spPr>
            <a:xfrm>
              <a:off x="506"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nvGrpSpPr>
            <p:cNvPr id="8" name="组合 7"/>
            <p:cNvGrpSpPr/>
            <p:nvPr/>
          </p:nvGrpSpPr>
          <p:grpSpPr>
            <a:xfrm>
              <a:off x="2331" y="2562"/>
              <a:ext cx="12148" cy="5936"/>
              <a:chOff x="1991" y="2621"/>
              <a:chExt cx="12148" cy="5936"/>
            </a:xfrm>
          </p:grpSpPr>
          <p:grpSp>
            <p:nvGrpSpPr>
              <p:cNvPr id="13" name="组合 12"/>
              <p:cNvGrpSpPr/>
              <p:nvPr/>
            </p:nvGrpSpPr>
            <p:grpSpPr>
              <a:xfrm>
                <a:off x="1991" y="2621"/>
                <a:ext cx="12148" cy="5936"/>
                <a:chOff x="1976" y="2722"/>
                <a:chExt cx="12148" cy="5936"/>
              </a:xfrm>
            </p:grpSpPr>
            <p:grpSp>
              <p:nvGrpSpPr>
                <p:cNvPr id="14" name="组合 13"/>
                <p:cNvGrpSpPr/>
                <p:nvPr/>
              </p:nvGrpSpPr>
              <p:grpSpPr>
                <a:xfrm>
                  <a:off x="8405" y="5179"/>
                  <a:ext cx="5719" cy="704"/>
                  <a:chOff x="8345" y="5659"/>
                  <a:chExt cx="5719" cy="704"/>
                </a:xfrm>
              </p:grpSpPr>
              <p:sp>
                <p:nvSpPr>
                  <p:cNvPr id="17" name="矩形 16"/>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BACKGROUND</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19" name="文本框 18"/>
                <p:cNvSpPr txBox="1"/>
                <p:nvPr/>
              </p:nvSpPr>
              <p:spPr>
                <a:xfrm>
                  <a:off x="8250" y="3667"/>
                  <a:ext cx="5874" cy="1452"/>
                </a:xfrm>
                <a:prstGeom prst="rect">
                  <a:avLst/>
                </a:prstGeom>
                <a:noFill/>
              </p:spPr>
              <p:txBody>
                <a:bodyPr wrap="square" rtlCol="0">
                  <a:spAutoFit/>
                </a:bodyPr>
                <a:p>
                  <a:pPr algn="dist"/>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a:t>
                  </a:r>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背景</a:t>
                  </a:r>
                  <a:endPar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22" name="文本框 2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01</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23" name="矩形 22"/>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4" name="文本框 23"/>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25"/>
                                        </p:tgtEl>
                                        <p:attrNameLst>
                                          <p:attrName>style.visibility</p:attrName>
                                        </p:attrNameLst>
                                      </p:cBhvr>
                                      <p:to>
                                        <p:strVal val="visible"/>
                                      </p:to>
                                    </p:set>
                                    <p:animEffect transition="in" filter="box(in)">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rot="0">
            <a:off x="911860" y="1184910"/>
            <a:ext cx="10128250" cy="5429250"/>
            <a:chOff x="496" y="1586"/>
            <a:chExt cx="15950" cy="8550"/>
          </a:xfrm>
        </p:grpSpPr>
        <p:grpSp>
          <p:nvGrpSpPr>
            <p:cNvPr id="29" name="组合 28"/>
            <p:cNvGrpSpPr/>
            <p:nvPr/>
          </p:nvGrpSpPr>
          <p:grpSpPr>
            <a:xfrm>
              <a:off x="496" y="1586"/>
              <a:ext cx="10130" cy="3576"/>
              <a:chOff x="-3554391" y="986938"/>
              <a:chExt cx="6432412" cy="2269458"/>
            </a:xfrm>
          </p:grpSpPr>
          <p:sp>
            <p:nvSpPr>
              <p:cNvPr id="30" name="TextBox 76"/>
              <p:cNvSpPr txBox="1"/>
              <p:nvPr>
                <p:custDataLst>
                  <p:tags r:id="rId2"/>
                </p:custDataLst>
              </p:nvPr>
            </p:nvSpPr>
            <p:spPr>
              <a:xfrm>
                <a:off x="-3554391" y="986938"/>
                <a:ext cx="2430093" cy="368071"/>
              </a:xfrm>
              <a:prstGeom prst="rect">
                <a:avLst/>
              </a:prstGeom>
              <a:solidFill>
                <a:srgbClr val="64BDBF"/>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rPr>
                  <a:t>案例一：</a:t>
                </a:r>
                <a:r>
                  <a:rPr lang="en-US" altLang="zh-CN" dirty="0">
                    <a:solidFill>
                      <a:schemeClr val="bg1"/>
                    </a:solidFill>
                    <a:latin typeface="Arial" panose="020B0604020202020204" pitchFamily="34" charset="0"/>
                    <a:ea typeface="幼圆" panose="02010509060101010101" charset="-122"/>
                    <a:cs typeface="思源宋体" panose="02020400000000000000" charset="-122"/>
                  </a:rPr>
                  <a:t>Log4j2 </a:t>
                </a:r>
                <a:r>
                  <a:rPr lang="zh-CN" altLang="en-US" dirty="0">
                    <a:solidFill>
                      <a:schemeClr val="bg1"/>
                    </a:solidFill>
                    <a:latin typeface="Arial" panose="020B0604020202020204" pitchFamily="34" charset="0"/>
                    <a:ea typeface="幼圆" panose="02010509060101010101" charset="-122"/>
                    <a:cs typeface="思源宋体" panose="02020400000000000000" charset="-122"/>
                  </a:rPr>
                  <a:t>漏洞</a:t>
                </a:r>
                <a:endParaRPr lang="zh-CN" altLang="en-US"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31" name="文本框 30"/>
              <p:cNvSpPr txBox="1"/>
              <p:nvPr>
                <p:custDataLst>
                  <p:tags r:id="rId3"/>
                </p:custDataLst>
              </p:nvPr>
            </p:nvSpPr>
            <p:spPr>
              <a:xfrm>
                <a:off x="-3003223" y="1523840"/>
                <a:ext cx="5881244" cy="1732556"/>
              </a:xfrm>
              <a:prstGeom prst="rect">
                <a:avLst/>
              </a:prstGeom>
              <a:noFill/>
            </p:spPr>
            <p:txBody>
              <a:bodyPr wrap="square" rtlCol="0">
                <a:no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Apache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生态中最广泛使用的日志记录框架之一，因其性能优异、配置灵活，已成为全球数百万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应用程序的基础性依赖。无论是大型互联网企业、金融机构，还是政府关键信息系统，其稳定运行都离不开</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对日志的可靠记录。例如，从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Twitter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Amazon</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Minecraft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游戏服务器到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VMware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云平台，其后台服务都深度依赖此组件处理日志。然而在</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2021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月，其被曝出的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“Log4Shell”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远程代码执行漏洞（</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CVE-2021-44228</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），因其利用门槛极低、影响范围极广，瞬间引发了全球性的网络安全危机。</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36" name="文本框 35"/>
            <p:cNvSpPr txBox="1"/>
            <p:nvPr>
              <p:custDataLst>
                <p:tags r:id="rId4"/>
              </p:custDataLst>
            </p:nvPr>
          </p:nvSpPr>
          <p:spPr>
            <a:xfrm>
              <a:off x="7184" y="6430"/>
              <a:ext cx="9262" cy="3706"/>
            </a:xfrm>
            <a:prstGeom prst="rect">
              <a:avLst/>
            </a:prstGeom>
            <a:noFill/>
          </p:spPr>
          <p:txBody>
            <a:bodyPr wrap="square" rtlCol="0">
              <a:spAutoFit/>
            </a:bodyPr>
            <a:p>
              <a:pPr indent="457200" algn="l">
                <a:lnSpc>
                  <a:spcPct val="150000"/>
                </a:lnSpc>
              </a:pP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这一事件如同一面镜子，照出了现代软件供应链的脆弱性与复杂性。全球开发者和安全团队在紧急响应中，不仅为</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项目贡献了漏洞分析和修复代码，更推动了整个开源生态对软件物料清单、依赖透明化和自动化漏洞管理的深刻反思。事件直接促使了美国白宫发布开源软件安全备忘录，并加速了全球企业与组织建立主动式供应链风险治理体系的进程，推动了</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OpenSSF</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CHAOSS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等组织相关标准和工具的发展，从根本上完善了开源数字生态的安全基座。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pic>
        <p:nvPicPr>
          <p:cNvPr id="8" name="图片 7"/>
          <p:cNvPicPr/>
          <p:nvPr/>
        </p:nvPicPr>
        <p:blipFill>
          <a:blip r:embed="rId5"/>
          <a:stretch>
            <a:fillRect/>
          </a:stretch>
        </p:blipFill>
        <p:spPr>
          <a:xfrm>
            <a:off x="7409180" y="2043430"/>
            <a:ext cx="4514850" cy="1733550"/>
          </a:xfrm>
          <a:prstGeom prst="rect">
            <a:avLst/>
          </a:prstGeom>
        </p:spPr>
      </p:pic>
    </p:spTree>
    <p:custDataLst>
      <p:tags r:id="rId6"/>
    </p:custDataLst>
  </p:cSld>
  <p:clrMapOvr>
    <a:masterClrMapping/>
  </p:clrMapOvr>
  <p:transition advTm="2000">
    <p:split orient="vert" dir="in"/>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p:nvPr/>
        </p:nvPicPr>
        <p:blipFill>
          <a:blip r:embed="rId1"/>
          <a:stretch>
            <a:fillRect/>
          </a:stretch>
        </p:blipFill>
        <p:spPr>
          <a:xfrm>
            <a:off x="7324090" y="1856105"/>
            <a:ext cx="4267200" cy="2922270"/>
          </a:xfrm>
          <a:prstGeom prst="rect">
            <a:avLst/>
          </a:prstGeom>
        </p:spPr>
      </p:pic>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2"/>
            </p:custDataLst>
          </p:nvPr>
        </p:nvGrpSpPr>
        <p:grpSpPr>
          <a:xfrm rot="0">
            <a:off x="928373" y="1129665"/>
            <a:ext cx="7248522" cy="5393315"/>
            <a:chOff x="522" y="1499"/>
            <a:chExt cx="11415" cy="8493"/>
          </a:xfrm>
        </p:grpSpPr>
        <p:sp>
          <p:nvSpPr>
            <p:cNvPr id="31" name="文本框 30"/>
            <p:cNvSpPr txBox="1"/>
            <p:nvPr>
              <p:custDataLst>
                <p:tags r:id="rId3"/>
              </p:custDataLst>
            </p:nvPr>
          </p:nvSpPr>
          <p:spPr>
            <a:xfrm>
              <a:off x="917" y="2508"/>
              <a:ext cx="9262" cy="370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是一个仅由</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行代码</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组成的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JavaScript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工具函数，用于在字符串左侧填充字符。尽管功能极其简单，但它通过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包管理器，被间接集成到了包括</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React</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Babel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Ember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在内的众多主流前端框架和工具链中。</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2016</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3</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月，因其唯一维护者愤而将自己的所有模块从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下架，导致全球无数依赖于这些框架的应用程序和构建管线在数小时内突然中断。这个看似微不足道的小模块，瞬间让整个前端开发世界意识到了依赖管理的蝴蝶效应。</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nvGrpSpPr>
            <p:cNvPr id="32" name="组合 31"/>
            <p:cNvGrpSpPr/>
            <p:nvPr/>
          </p:nvGrpSpPr>
          <p:grpSpPr>
            <a:xfrm>
              <a:off x="522" y="1499"/>
              <a:ext cx="11415" cy="8493"/>
              <a:chOff x="-3537879" y="-339062"/>
              <a:chExt cx="7248367" cy="5395322"/>
            </a:xfrm>
          </p:grpSpPr>
          <p:sp>
            <p:nvSpPr>
              <p:cNvPr id="33" name="TextBox 76"/>
              <p:cNvSpPr txBox="1"/>
              <p:nvPr>
                <p:custDataLst>
                  <p:tags r:id="rId4"/>
                </p:custDataLst>
              </p:nvPr>
            </p:nvSpPr>
            <p:spPr>
              <a:xfrm>
                <a:off x="-3537879" y="-339062"/>
                <a:ext cx="3514650" cy="368437"/>
              </a:xfrm>
              <a:prstGeom prst="rect">
                <a:avLst/>
              </a:prstGeom>
              <a:solidFill>
                <a:srgbClr val="FA90A7"/>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案例二：</a:t>
                </a:r>
                <a:r>
                  <a:rPr lang="en-US" altLang="zh-CN" dirty="0">
                    <a:solidFill>
                      <a:schemeClr val="bg1"/>
                    </a:solidFill>
                    <a:latin typeface="Arial" panose="020B0604020202020204" pitchFamily="34" charset="0"/>
                    <a:ea typeface="幼圆" panose="02010509060101010101" charset="-122"/>
                    <a:cs typeface="思源宋体" panose="02020400000000000000" charset="-122"/>
                    <a:sym typeface="+mn-ea"/>
                  </a:rPr>
                  <a:t>Left-pad </a:t>
                </a: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微包删除事件</a:t>
                </a:r>
                <a:endPar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
            <p:nvSpPr>
              <p:cNvPr id="36" name="文本框 35"/>
              <p:cNvSpPr txBox="1"/>
              <p:nvPr>
                <p:custDataLst>
                  <p:tags r:id="rId5"/>
                </p:custDataLst>
              </p:nvPr>
            </p:nvSpPr>
            <p:spPr>
              <a:xfrm>
                <a:off x="-2170756" y="2702074"/>
                <a:ext cx="5881244" cy="235418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事件成为了开源社区发展史上的一个标志性分水岭。它迫使整个开发者生态系统直面</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过度依赖微小、由单人维护的模块</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所带来的系统性风险。事件过后，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官方紧急恢复了该包并修改了包删除策略，而更深远的影响在于，它极大地推动了开发者对依赖最小化、功能内联化的重视，催生了更多像</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lodash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这样提供模块化按需引入的健壮工具库，并促使企业开始认真构建自己的第三方依赖审计与备份机制，从而从社区治理和工程实践两个层面，共同加固了开源软件供应链的韧性。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grpSp>
    </p:spTree>
    <p:custDataLst>
      <p:tags r:id="rId6"/>
    </p:custDataLst>
  </p:cSld>
  <p:clrMapOvr>
    <a:masterClrMapping/>
  </p:clrMapOvr>
  <p:transition advTm="2000">
    <p:split orient="vert" dir="in"/>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应对</a:t>
            </a: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方案</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custDataLst>
              <p:tags r:id="rId1"/>
            </p:custDataLst>
          </p:nvPr>
        </p:nvGrpSpPr>
        <p:grpSpPr>
          <a:xfrm>
            <a:off x="4469130" y="2266950"/>
            <a:ext cx="3402965" cy="2788920"/>
            <a:chOff x="7038" y="3570"/>
            <a:chExt cx="5359" cy="4392"/>
          </a:xfrm>
        </p:grpSpPr>
        <p:grpSp>
          <p:nvGrpSpPr>
            <p:cNvPr id="69" name="组合 68"/>
            <p:cNvGrpSpPr/>
            <p:nvPr/>
          </p:nvGrpSpPr>
          <p:grpSpPr>
            <a:xfrm>
              <a:off x="7038" y="3570"/>
              <a:ext cx="5359" cy="4392"/>
              <a:chOff x="7050" y="2870"/>
              <a:chExt cx="6320" cy="5180"/>
            </a:xfrm>
          </p:grpSpPr>
          <p:sp>
            <p:nvSpPr>
              <p:cNvPr id="70" name="椭圆 69"/>
              <p:cNvSpPr/>
              <p:nvPr>
                <p:custDataLst>
                  <p:tags r:id="rId2"/>
                </p:custDataLst>
              </p:nvPr>
            </p:nvSpPr>
            <p:spPr>
              <a:xfrm>
                <a:off x="9010" y="4230"/>
                <a:ext cx="2340" cy="234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1" name="圆角矩形 70"/>
              <p:cNvSpPr/>
              <p:nvPr>
                <p:custDataLst>
                  <p:tags r:id="rId3"/>
                </p:custDataLst>
              </p:nvPr>
            </p:nvSpPr>
            <p:spPr>
              <a:xfrm>
                <a:off x="7570" y="3340"/>
                <a:ext cx="5160" cy="4360"/>
              </a:xfrm>
              <a:prstGeom prst="roundRect">
                <a:avLst/>
              </a:prstGeom>
              <a:noFill/>
              <a:ln>
                <a:solidFill>
                  <a:schemeClr val="bg2">
                    <a:lumMod val="8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2" name="椭圆 71"/>
              <p:cNvSpPr/>
              <p:nvPr>
                <p:custDataLst>
                  <p:tags r:id="rId4"/>
                </p:custDataLst>
              </p:nvPr>
            </p:nvSpPr>
            <p:spPr>
              <a:xfrm>
                <a:off x="7050" y="28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3" name="椭圆 72"/>
              <p:cNvSpPr/>
              <p:nvPr>
                <p:custDataLst>
                  <p:tags r:id="rId5"/>
                </p:custDataLst>
              </p:nvPr>
            </p:nvSpPr>
            <p:spPr>
              <a:xfrm>
                <a:off x="7050" y="65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4" name="椭圆 73"/>
              <p:cNvSpPr/>
              <p:nvPr>
                <p:custDataLst>
                  <p:tags r:id="rId6"/>
                </p:custDataLst>
              </p:nvPr>
            </p:nvSpPr>
            <p:spPr>
              <a:xfrm>
                <a:off x="11890" y="28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5" name="椭圆 74"/>
              <p:cNvSpPr/>
              <p:nvPr>
                <p:custDataLst>
                  <p:tags r:id="rId7"/>
                </p:custDataLst>
              </p:nvPr>
            </p:nvSpPr>
            <p:spPr>
              <a:xfrm>
                <a:off x="11890" y="65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pic>
          <p:nvPicPr>
            <p:cNvPr id="84" name="图片 83" descr="303b343532333834333bb9a4d7f7"/>
            <p:cNvPicPr>
              <a:picLocks noChangeAspect="1"/>
            </p:cNvPicPr>
            <p:nvPr>
              <p:custDataLst>
                <p:tags r:id="rId8"/>
              </p:custDataLst>
            </p:nvPr>
          </p:nvPicPr>
          <p:blipFill>
            <a:blip r:embed="rId9">
              <a:extLst>
                <a:ext uri="{96DAC541-7B7A-43D3-8B79-37D633B846F1}">
                  <asvg:svgBlip xmlns:asvg="http://schemas.microsoft.com/office/drawing/2016/SVG/main" r:embed="rId10"/>
                </a:ext>
              </a:extLst>
            </a:blip>
            <a:stretch>
              <a:fillRect/>
            </a:stretch>
          </p:blipFill>
          <p:spPr>
            <a:xfrm>
              <a:off x="9169" y="5191"/>
              <a:ext cx="1047" cy="1047"/>
            </a:xfrm>
            <a:prstGeom prst="rect">
              <a:avLst/>
            </a:prstGeom>
          </p:spPr>
        </p:pic>
        <p:pic>
          <p:nvPicPr>
            <p:cNvPr id="85" name="图片 84" descr="303b343435303639373bb9a4d7f7bbe3b1a8"/>
            <p:cNvPicPr>
              <a:picLocks noChangeAspect="1"/>
            </p:cNvPicPr>
            <p:nvPr>
              <p:custDataLst>
                <p:tags r:id="rId11"/>
              </p:custDataLst>
            </p:nvPr>
          </p:nvPicPr>
          <p:blipFill>
            <a:blip r:embed="rId12"/>
            <a:stretch>
              <a:fillRect/>
            </a:stretch>
          </p:blipFill>
          <p:spPr>
            <a:xfrm>
              <a:off x="7216" y="3748"/>
              <a:ext cx="899" cy="899"/>
            </a:xfrm>
            <a:prstGeom prst="rect">
              <a:avLst/>
            </a:prstGeom>
          </p:spPr>
        </p:pic>
        <p:pic>
          <p:nvPicPr>
            <p:cNvPr id="86" name="图片 85" descr="303b343435303639363bc9f3bcc6b9a4d7f7"/>
            <p:cNvPicPr>
              <a:picLocks noChangeAspect="1"/>
            </p:cNvPicPr>
            <p:nvPr>
              <p:custDataLst>
                <p:tags r:id="rId13"/>
              </p:custDataLst>
            </p:nvPr>
          </p:nvPicPr>
          <p:blipFill>
            <a:blip r:embed="rId14">
              <a:extLst>
                <a:ext uri="{96DAC541-7B7A-43D3-8B79-37D633B846F1}">
                  <asvg:svgBlip xmlns:asvg="http://schemas.microsoft.com/office/drawing/2016/SVG/main" r:embed="rId15"/>
                </a:ext>
              </a:extLst>
            </a:blip>
            <a:stretch>
              <a:fillRect/>
            </a:stretch>
          </p:blipFill>
          <p:spPr>
            <a:xfrm>
              <a:off x="7216" y="6885"/>
              <a:ext cx="899" cy="899"/>
            </a:xfrm>
            <a:prstGeom prst="rect">
              <a:avLst/>
            </a:prstGeom>
          </p:spPr>
        </p:pic>
        <p:pic>
          <p:nvPicPr>
            <p:cNvPr id="87" name="图片 86" descr="303b343435303738313bd0fbb4abb9a4d7f7"/>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11320" y="6885"/>
              <a:ext cx="899" cy="899"/>
            </a:xfrm>
            <a:prstGeom prst="rect">
              <a:avLst/>
            </a:prstGeom>
          </p:spPr>
        </p:pic>
        <p:pic>
          <p:nvPicPr>
            <p:cNvPr id="88" name="图片 87" descr="303b343435303838323bb9a4d7f7bdf8b6c8"/>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11320" y="3748"/>
              <a:ext cx="899" cy="899"/>
            </a:xfrm>
            <a:prstGeom prst="rect">
              <a:avLst/>
            </a:prstGeom>
          </p:spPr>
        </p:pic>
      </p:grpSp>
      <p:sp>
        <p:nvSpPr>
          <p:cNvPr id="8" name="文本框 7"/>
          <p:cNvSpPr txBox="1"/>
          <p:nvPr/>
        </p:nvSpPr>
        <p:spPr>
          <a:xfrm>
            <a:off x="7872095" y="2520315"/>
            <a:ext cx="3844925" cy="2213610"/>
          </a:xfrm>
          <a:prstGeom prst="rect">
            <a:avLst/>
          </a:prstGeom>
        </p:spPr>
        <p:txBody>
          <a:bodyPr wrap="square">
            <a:noAutofit/>
          </a:bodyPr>
          <a:p>
            <a:pPr defTabSz="266700"/>
            <a:r>
              <a:rPr lang="zh-CN" altLang="en-US" sz="2800">
                <a:latin typeface="幼圆" panose="02010509060101010101" charset="-122"/>
                <a:ea typeface="幼圆" panose="02010509060101010101" charset="-122"/>
                <a:cs typeface="幼圆" panose="02010509060101010101" charset="-122"/>
              </a:rPr>
              <a:t>我们的思路：</a:t>
            </a:r>
            <a:endParaRPr lang="zh-CN" altLang="en-US" sz="2800">
              <a:latin typeface="幼圆" panose="02010509060101010101" charset="-122"/>
              <a:ea typeface="幼圆" panose="02010509060101010101" charset="-122"/>
              <a:cs typeface="幼圆" panose="02010509060101010101" charset="-122"/>
            </a:endParaRPr>
          </a:p>
          <a:p>
            <a:pPr defTabSz="266700"/>
            <a:r>
              <a:rPr lang="zh-CN" altLang="en-US" sz="2800">
                <a:latin typeface="幼圆" panose="02010509060101010101" charset="-122"/>
                <a:ea typeface="幼圆" panose="02010509060101010101" charset="-122"/>
                <a:cs typeface="幼圆" panose="02010509060101010101" charset="-122"/>
              </a:rPr>
              <a:t>从“代码安全”转向“生态安全”，利用图算法和</a:t>
            </a:r>
            <a:r>
              <a:rPr lang="en-US" altLang="zh-CN" sz="2800">
                <a:latin typeface="幼圆" panose="02010509060101010101" charset="-122"/>
                <a:ea typeface="幼圆" panose="02010509060101010101" charset="-122"/>
                <a:cs typeface="幼圆" panose="02010509060101010101" charset="-122"/>
              </a:rPr>
              <a:t>AI</a:t>
            </a:r>
            <a:r>
              <a:rPr lang="zh-CN" altLang="en-US" sz="2800">
                <a:latin typeface="幼圆" panose="02010509060101010101" charset="-122"/>
                <a:ea typeface="幼圆" panose="02010509060101010101" charset="-122"/>
                <a:cs typeface="幼圆" panose="02010509060101010101" charset="-122"/>
              </a:rPr>
              <a:t>主动发现异常。</a:t>
            </a:r>
            <a:endParaRPr lang="zh-CN" altLang="en-US" sz="2800">
              <a:latin typeface="幼圆" panose="02010509060101010101" charset="-122"/>
              <a:ea typeface="幼圆" panose="02010509060101010101" charset="-122"/>
              <a:cs typeface="幼圆" panose="02010509060101010101" charset="-122"/>
            </a:endParaRPr>
          </a:p>
        </p:txBody>
      </p:sp>
      <p:sp>
        <p:nvSpPr>
          <p:cNvPr id="10" name="矩形 9"/>
          <p:cNvSpPr/>
          <p:nvPr/>
        </p:nvSpPr>
        <p:spPr>
          <a:xfrm>
            <a:off x="456565" y="1553845"/>
            <a:ext cx="3823970" cy="4816475"/>
          </a:xfrm>
          <a:prstGeom prst="rect">
            <a:avLst/>
          </a:prstGeom>
        </p:spPr>
        <p:txBody>
          <a:bodyPr wrap="square">
            <a:noAutofit/>
          </a:bodyPr>
          <a:lstStyle/>
          <a:p>
            <a:pPr marL="685800" indent="0" algn="just" defTabSz="266700">
              <a:spcBef>
                <a:spcPts val="500"/>
              </a:spcBef>
              <a:spcAft>
                <a:spcPts val="500"/>
              </a:spcAft>
              <a:buFont typeface="Symbol" panose="05050102010706020507"/>
              <a:buNone/>
            </a:pPr>
            <a:r>
              <a:rPr lang="zh-CN" altLang="en-US" sz="2400">
                <a:latin typeface="幼圆" panose="02010509060101010101" charset="-122"/>
                <a:ea typeface="幼圆" panose="02010509060101010101" charset="-122"/>
                <a:cs typeface="幼圆" panose="02010509060101010101" charset="-122"/>
                <a:sym typeface="+mn-ea"/>
              </a:rPr>
              <a:t>现有挑战</a:t>
            </a:r>
            <a:r>
              <a:rPr lang="en-US" altLang="zh-CN" sz="2400">
                <a:latin typeface="幼圆" panose="02010509060101010101" charset="-122"/>
                <a:ea typeface="幼圆" panose="02010509060101010101" charset="-122"/>
                <a:cs typeface="幼圆" panose="02010509060101010101" charset="-122"/>
                <a:sym typeface="+mn-ea"/>
              </a:rPr>
              <a:t>:</a:t>
            </a:r>
            <a:endParaRPr lang="en-US" altLang="zh-CN"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1.</a:t>
            </a:r>
            <a:r>
              <a:rPr lang="zh-CN" altLang="en-US" sz="2400">
                <a:latin typeface="幼圆" panose="02010509060101010101" charset="-122"/>
                <a:ea typeface="幼圆" panose="02010509060101010101" charset="-122"/>
                <a:cs typeface="幼圆" panose="02010509060101010101" charset="-122"/>
                <a:sym typeface="+mn-ea"/>
              </a:rPr>
              <a:t>被动防御：传统工具依赖已知漏洞库 </a:t>
            </a:r>
            <a:r>
              <a:rPr lang="en-US" altLang="zh-CN" sz="2400">
                <a:latin typeface="幼圆" panose="02010509060101010101" charset="-122"/>
                <a:ea typeface="幼圆" panose="02010509060101010101" charset="-122"/>
                <a:cs typeface="幼圆" panose="02010509060101010101" charset="-122"/>
                <a:sym typeface="+mn-ea"/>
              </a:rPr>
              <a:t>(CVE)</a:t>
            </a:r>
            <a:r>
              <a:rPr lang="zh-CN" altLang="en-US" sz="2400">
                <a:latin typeface="幼圆" panose="02010509060101010101" charset="-122"/>
                <a:ea typeface="幼圆" panose="02010509060101010101" charset="-122"/>
                <a:cs typeface="幼圆" panose="02010509060101010101" charset="-122"/>
                <a:sym typeface="+mn-ea"/>
              </a:rPr>
              <a:t>，无法预测未知风险。</a:t>
            </a:r>
            <a:endParaRPr lang="zh-CN" altLang="en-US"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2.</a:t>
            </a:r>
            <a:r>
              <a:rPr lang="zh-CN" altLang="en-US" sz="2400">
                <a:latin typeface="幼圆" panose="02010509060101010101" charset="-122"/>
                <a:ea typeface="幼圆" panose="02010509060101010101" charset="-122"/>
                <a:cs typeface="幼圆" panose="02010509060101010101" charset="-122"/>
                <a:sym typeface="+mn-ea"/>
              </a:rPr>
              <a:t>孤岛效应：只看单个项目代码，忽略了项目间的依赖关系和开发者社交网络。</a:t>
            </a:r>
            <a:endParaRPr lang="zh-CN" altLang="en-US" sz="2400">
              <a:latin typeface="幼圆" panose="02010509060101010101" charset="-122"/>
              <a:ea typeface="幼圆" panose="02010509060101010101" charset="-122"/>
              <a:cs typeface="幼圆" panose="02010509060101010101"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p:txBody>
      </p:sp>
    </p:spTree>
    <p:custDataLst>
      <p:tags r:id="rId22"/>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68"/>
                                        </p:tgtEl>
                                        <p:attrNameLst>
                                          <p:attrName>style.visibility</p:attrName>
                                        </p:attrNameLst>
                                      </p:cBhvr>
                                      <p:to>
                                        <p:strVal val="visible"/>
                                      </p:to>
                                    </p:set>
                                    <p:animEffect transition="in" filter="plus(out)">
                                      <p:cBhvr>
                                        <p:cTn id="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9923780" cy="3769360"/>
            <a:chOff x="1991" y="2621"/>
            <a:chExt cx="15628" cy="5936"/>
          </a:xfrm>
        </p:grpSpPr>
        <p:grpSp>
          <p:nvGrpSpPr>
            <p:cNvPr id="3" name="组合 2"/>
            <p:cNvGrpSpPr/>
            <p:nvPr/>
          </p:nvGrpSpPr>
          <p:grpSpPr>
            <a:xfrm>
              <a:off x="1991" y="2621"/>
              <a:ext cx="15628" cy="5936"/>
              <a:chOff x="1976" y="2722"/>
              <a:chExt cx="15628" cy="5936"/>
            </a:xfrm>
          </p:grpSpPr>
          <p:sp>
            <p:nvSpPr>
              <p:cNvPr id="5" name="矩形 4"/>
              <p:cNvSpPr/>
              <p:nvPr/>
            </p:nvSpPr>
            <p:spPr>
              <a:xfrm>
                <a:off x="8405" y="5179"/>
                <a:ext cx="8803"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8" name="文本框 7"/>
              <p:cNvSpPr txBox="1"/>
              <p:nvPr/>
            </p:nvSpPr>
            <p:spPr>
              <a:xfrm>
                <a:off x="8250" y="3618"/>
                <a:ext cx="9354" cy="1452"/>
              </a:xfrm>
              <a:prstGeom prst="rect">
                <a:avLst/>
              </a:prstGeom>
              <a:noFill/>
            </p:spPr>
            <p:txBody>
              <a:bodyPr wrap="square" rtlCol="0">
                <a:spAutoFit/>
              </a:bodyPr>
              <a:p>
                <a:pPr algn="dist">
                  <a:buClrTx/>
                  <a:buSzTx/>
                  <a:buFontTx/>
                </a:pPr>
                <a:r>
                  <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项目架构与内容</a:t>
                </a:r>
                <a:endPar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endParaRPr>
              </a:p>
            </p:txBody>
          </p:sp>
          <p:sp>
            <p:nvSpPr>
              <p:cNvPr id="14" name="文本框 13"/>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02</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7" name="矩形 16"/>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7" name="文本框 6"/>
          <p:cNvSpPr txBox="1"/>
          <p:nvPr/>
        </p:nvSpPr>
        <p:spPr>
          <a:xfrm>
            <a:off x="5346700" y="3279775"/>
            <a:ext cx="5483225" cy="337185"/>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STRUCTURE &amp; CONTENT</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custDataLst>
              <p:tags r:id="rId1"/>
            </p:custDataLst>
          </p:nvPr>
        </p:nvGrpSpPr>
        <p:grpSpPr>
          <a:xfrm rot="0">
            <a:off x="1176655" y="1198246"/>
            <a:ext cx="9928225" cy="4820284"/>
            <a:chOff x="2377" y="1637"/>
            <a:chExt cx="15635" cy="7591"/>
          </a:xfrm>
        </p:grpSpPr>
        <p:grpSp>
          <p:nvGrpSpPr>
            <p:cNvPr id="32" name="组合 31"/>
            <p:cNvGrpSpPr/>
            <p:nvPr/>
          </p:nvGrpSpPr>
          <p:grpSpPr>
            <a:xfrm>
              <a:off x="3401" y="1637"/>
              <a:ext cx="14611" cy="7359"/>
              <a:chOff x="2256033" y="774965"/>
              <a:chExt cx="9277845" cy="4669826"/>
            </a:xfrm>
          </p:grpSpPr>
          <p:sp>
            <p:nvSpPr>
              <p:cNvPr id="33" name="椭圆 32"/>
              <p:cNvSpPr/>
              <p:nvPr>
                <p:custDataLst>
                  <p:tags r:id="rId2"/>
                </p:custDataLst>
              </p:nvPr>
            </p:nvSpPr>
            <p:spPr>
              <a:xfrm>
                <a:off x="5317957" y="1620151"/>
                <a:ext cx="721895" cy="721895"/>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34" name="文本框 33"/>
              <p:cNvSpPr txBox="1"/>
              <p:nvPr>
                <p:custDataLst>
                  <p:tags r:id="rId3"/>
                </p:custDataLst>
              </p:nvPr>
            </p:nvSpPr>
            <p:spPr>
              <a:xfrm>
                <a:off x="2256033" y="774965"/>
                <a:ext cx="8397748" cy="521619"/>
              </a:xfrm>
              <a:prstGeom prst="rect">
                <a:avLst/>
              </a:prstGeom>
              <a:noFill/>
            </p:spPr>
            <p:txBody>
              <a:bodyPr wrap="square" rtlCol="0">
                <a:spAutoFit/>
              </a:bodyPr>
              <a:p>
                <a:pPr algn="ctr"/>
                <a:r>
                  <a:rPr lang="en-US"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a:t>
                </a:r>
                <a:r>
                  <a:rPr lang="zh-CN"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产品定位：一站式开源项目风险透视镜</a:t>
                </a:r>
                <a:endParaRPr lang="zh-CN" altLang="en-US" sz="32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35" name="矩形 34"/>
              <p:cNvSpPr/>
              <p:nvPr>
                <p:custDataLst>
                  <p:tags r:id="rId4"/>
                </p:custDataLst>
              </p:nvPr>
            </p:nvSpPr>
            <p:spPr>
              <a:xfrm>
                <a:off x="6224088" y="1505359"/>
                <a:ext cx="5309790" cy="3939432"/>
              </a:xfrm>
              <a:prstGeom prst="rect">
                <a:avLst/>
              </a:prstGeom>
            </p:spPr>
            <p:txBody>
              <a:bodyPr wrap="square">
                <a:noAutofit/>
              </a:bodyPr>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1.</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全景图谱：可视化展示项目依赖与开发者关系。</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2.</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多维审计：结合代码质量、社区情绪、结构特征的综合评分。</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3.</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实时预警：动态更新的风险榜单。</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a:t>
                </a:r>
                <a:endParaRPr lang="zh-CN"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p:txBody>
          </p:sp>
        </p:grpSp>
        <p:cxnSp>
          <p:nvCxnSpPr>
            <p:cNvPr id="36" name="直接连接符 35"/>
            <p:cNvCxnSpPr/>
            <p:nvPr>
              <p:custDataLst>
                <p:tags r:id="rId5"/>
              </p:custDataLst>
            </p:nvPr>
          </p:nvCxnSpPr>
          <p:spPr>
            <a:xfrm>
              <a:off x="8792" y="4106"/>
              <a:ext cx="0" cy="4673"/>
            </a:xfrm>
            <a:prstGeom prst="line">
              <a:avLst/>
            </a:prstGeom>
            <a:ln w="38100">
              <a:solidFill>
                <a:srgbClr val="FA90A7"/>
              </a:solidFill>
            </a:ln>
          </p:spPr>
          <p:style>
            <a:lnRef idx="1">
              <a:schemeClr val="accent1"/>
            </a:lnRef>
            <a:fillRef idx="0">
              <a:schemeClr val="accent1"/>
            </a:fillRef>
            <a:effectRef idx="0">
              <a:schemeClr val="accent1"/>
            </a:effectRef>
            <a:fontRef idx="minor">
              <a:schemeClr val="tx1"/>
            </a:fontRef>
          </p:style>
        </p:cxnSp>
        <p:sp>
          <p:nvSpPr>
            <p:cNvPr id="38" name="椭圆 37"/>
            <p:cNvSpPr/>
            <p:nvPr>
              <p:custDataLst>
                <p:tags r:id="rId6"/>
              </p:custDataLst>
            </p:nvPr>
          </p:nvSpPr>
          <p:spPr>
            <a:xfrm>
              <a:off x="8224" y="5497"/>
              <a:ext cx="1137" cy="1138"/>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42" name="椭圆 41"/>
            <p:cNvSpPr/>
            <p:nvPr>
              <p:custDataLst>
                <p:tags r:id="rId7"/>
              </p:custDataLst>
            </p:nvPr>
          </p:nvSpPr>
          <p:spPr>
            <a:xfrm>
              <a:off x="8223" y="7859"/>
              <a:ext cx="1137" cy="1138"/>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pic>
          <p:nvPicPr>
            <p:cNvPr id="60" name="图片 59" descr="D:\千图网\文艺读书\IMG_3473.jpgIMG_3473"/>
            <p:cNvPicPr>
              <a:picLocks noChangeAspect="1"/>
            </p:cNvPicPr>
            <p:nvPr/>
          </p:nvPicPr>
          <p:blipFill>
            <a:blip r:embed="rId8"/>
            <a:srcRect/>
            <a:stretch>
              <a:fillRect/>
            </a:stretch>
          </p:blipFill>
          <p:spPr>
            <a:xfrm>
              <a:off x="2377" y="2865"/>
              <a:ext cx="4337" cy="6363"/>
            </a:xfrm>
            <a:prstGeom prst="roundRect">
              <a:avLst/>
            </a:prstGeom>
          </p:spPr>
        </p:pic>
        <p:sp>
          <p:nvSpPr>
            <p:cNvPr id="61" name="kennel_317432"/>
            <p:cNvSpPr>
              <a:spLocks noChangeAspect="1"/>
            </p:cNvSpPr>
            <p:nvPr>
              <p:custDataLst>
                <p:tags r:id="rId9"/>
              </p:custDataLst>
            </p:nvPr>
          </p:nvSpPr>
          <p:spPr bwMode="auto">
            <a:xfrm>
              <a:off x="8399" y="3172"/>
              <a:ext cx="784" cy="732"/>
            </a:xfrm>
            <a:custGeom>
              <a:avLst/>
              <a:gdLst>
                <a:gd name="connsiteX0" fmla="*/ 303778 w 607599"/>
                <a:gd name="connsiteY0" fmla="*/ 357806 h 567281"/>
                <a:gd name="connsiteX1" fmla="*/ 253668 w 607599"/>
                <a:gd name="connsiteY1" fmla="*/ 407842 h 567281"/>
                <a:gd name="connsiteX2" fmla="*/ 253668 w 607599"/>
                <a:gd name="connsiteY2" fmla="*/ 527732 h 567281"/>
                <a:gd name="connsiteX3" fmla="*/ 353887 w 607599"/>
                <a:gd name="connsiteY3" fmla="*/ 527732 h 567281"/>
                <a:gd name="connsiteX4" fmla="*/ 353887 w 607599"/>
                <a:gd name="connsiteY4" fmla="*/ 407842 h 567281"/>
                <a:gd name="connsiteX5" fmla="*/ 303778 w 607599"/>
                <a:gd name="connsiteY5" fmla="*/ 357806 h 567281"/>
                <a:gd name="connsiteX6" fmla="*/ 233911 w 607599"/>
                <a:gd name="connsiteY6" fmla="*/ 200553 h 567281"/>
                <a:gd name="connsiteX7" fmla="*/ 373734 w 607599"/>
                <a:gd name="connsiteY7" fmla="*/ 200553 h 567281"/>
                <a:gd name="connsiteX8" fmla="*/ 393581 w 607599"/>
                <a:gd name="connsiteY8" fmla="*/ 220302 h 567281"/>
                <a:gd name="connsiteX9" fmla="*/ 373734 w 607599"/>
                <a:gd name="connsiteY9" fmla="*/ 240140 h 567281"/>
                <a:gd name="connsiteX10" fmla="*/ 233911 w 607599"/>
                <a:gd name="connsiteY10" fmla="*/ 240140 h 567281"/>
                <a:gd name="connsiteX11" fmla="*/ 214063 w 607599"/>
                <a:gd name="connsiteY11" fmla="*/ 220302 h 567281"/>
                <a:gd name="connsiteX12" fmla="*/ 233911 w 607599"/>
                <a:gd name="connsiteY12" fmla="*/ 200553 h 567281"/>
                <a:gd name="connsiteX13" fmla="*/ 303778 w 607599"/>
                <a:gd name="connsiteY13" fmla="*/ 46392 h 567281"/>
                <a:gd name="connsiteX14" fmla="*/ 152915 w 607599"/>
                <a:gd name="connsiteY14" fmla="*/ 182191 h 567281"/>
                <a:gd name="connsiteX15" fmla="*/ 152915 w 607599"/>
                <a:gd name="connsiteY15" fmla="*/ 527732 h 567281"/>
                <a:gd name="connsiteX16" fmla="*/ 214061 w 607599"/>
                <a:gd name="connsiteY16" fmla="*/ 527732 h 567281"/>
                <a:gd name="connsiteX17" fmla="*/ 214061 w 607599"/>
                <a:gd name="connsiteY17" fmla="*/ 407842 h 567281"/>
                <a:gd name="connsiteX18" fmla="*/ 303778 w 607599"/>
                <a:gd name="connsiteY18" fmla="*/ 318257 h 567281"/>
                <a:gd name="connsiteX19" fmla="*/ 393583 w 607599"/>
                <a:gd name="connsiteY19" fmla="*/ 407842 h 567281"/>
                <a:gd name="connsiteX20" fmla="*/ 393583 w 607599"/>
                <a:gd name="connsiteY20" fmla="*/ 527732 h 567281"/>
                <a:gd name="connsiteX21" fmla="*/ 454729 w 607599"/>
                <a:gd name="connsiteY21" fmla="*/ 527732 h 567281"/>
                <a:gd name="connsiteX22" fmla="*/ 454729 w 607599"/>
                <a:gd name="connsiteY22" fmla="*/ 182191 h 567281"/>
                <a:gd name="connsiteX23" fmla="*/ 303811 w 607599"/>
                <a:gd name="connsiteY23" fmla="*/ 0 h 567281"/>
                <a:gd name="connsiteX24" fmla="*/ 317039 w 607599"/>
                <a:gd name="connsiteY24" fmla="*/ 5066 h 567281"/>
                <a:gd name="connsiteX25" fmla="*/ 601053 w 607599"/>
                <a:gd name="connsiteY25" fmla="*/ 260489 h 567281"/>
                <a:gd name="connsiteX26" fmla="*/ 602477 w 607599"/>
                <a:gd name="connsiteY26" fmla="*/ 288485 h 567281"/>
                <a:gd name="connsiteX27" fmla="*/ 574529 w 607599"/>
                <a:gd name="connsiteY27" fmla="*/ 289907 h 567281"/>
                <a:gd name="connsiteX28" fmla="*/ 494336 w 607599"/>
                <a:gd name="connsiteY28" fmla="*/ 217830 h 567281"/>
                <a:gd name="connsiteX29" fmla="*/ 494336 w 607599"/>
                <a:gd name="connsiteY29" fmla="*/ 547462 h 567281"/>
                <a:gd name="connsiteX30" fmla="*/ 474577 w 607599"/>
                <a:gd name="connsiteY30" fmla="*/ 567281 h 567281"/>
                <a:gd name="connsiteX31" fmla="*/ 133067 w 607599"/>
                <a:gd name="connsiteY31" fmla="*/ 567281 h 567281"/>
                <a:gd name="connsiteX32" fmla="*/ 113219 w 607599"/>
                <a:gd name="connsiteY32" fmla="*/ 547462 h 567281"/>
                <a:gd name="connsiteX33" fmla="*/ 113219 w 607599"/>
                <a:gd name="connsiteY33" fmla="*/ 217830 h 567281"/>
                <a:gd name="connsiteX34" fmla="*/ 33115 w 607599"/>
                <a:gd name="connsiteY34" fmla="*/ 289907 h 567281"/>
                <a:gd name="connsiteX35" fmla="*/ 5078 w 607599"/>
                <a:gd name="connsiteY35" fmla="*/ 288485 h 567281"/>
                <a:gd name="connsiteX36" fmla="*/ 6591 w 607599"/>
                <a:gd name="connsiteY36" fmla="*/ 260489 h 567281"/>
                <a:gd name="connsiteX37" fmla="*/ 290516 w 607599"/>
                <a:gd name="connsiteY37" fmla="*/ 5066 h 567281"/>
                <a:gd name="connsiteX38" fmla="*/ 303811 w 607599"/>
                <a:gd name="connsiteY38" fmla="*/ 0 h 56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599" h="567281">
                  <a:moveTo>
                    <a:pt x="303778" y="357806"/>
                  </a:moveTo>
                  <a:cubicBezTo>
                    <a:pt x="276186" y="357806"/>
                    <a:pt x="253668" y="380291"/>
                    <a:pt x="253668" y="407842"/>
                  </a:cubicBezTo>
                  <a:lnTo>
                    <a:pt x="253668" y="527732"/>
                  </a:lnTo>
                  <a:lnTo>
                    <a:pt x="353887" y="527732"/>
                  </a:lnTo>
                  <a:lnTo>
                    <a:pt x="353887" y="407842"/>
                  </a:lnTo>
                  <a:cubicBezTo>
                    <a:pt x="353887" y="380291"/>
                    <a:pt x="331458" y="357806"/>
                    <a:pt x="303778" y="357806"/>
                  </a:cubicBezTo>
                  <a:close/>
                  <a:moveTo>
                    <a:pt x="233911" y="200553"/>
                  </a:moveTo>
                  <a:lnTo>
                    <a:pt x="373734" y="200553"/>
                  </a:lnTo>
                  <a:cubicBezTo>
                    <a:pt x="384681" y="200553"/>
                    <a:pt x="393581" y="209360"/>
                    <a:pt x="393581" y="220302"/>
                  </a:cubicBezTo>
                  <a:cubicBezTo>
                    <a:pt x="393581" y="231244"/>
                    <a:pt x="384681" y="240140"/>
                    <a:pt x="373734" y="240140"/>
                  </a:cubicBezTo>
                  <a:lnTo>
                    <a:pt x="233911" y="240140"/>
                  </a:lnTo>
                  <a:cubicBezTo>
                    <a:pt x="222963" y="240140"/>
                    <a:pt x="214063" y="231244"/>
                    <a:pt x="214063" y="220302"/>
                  </a:cubicBezTo>
                  <a:cubicBezTo>
                    <a:pt x="214063" y="209360"/>
                    <a:pt x="222963" y="200553"/>
                    <a:pt x="233911" y="200553"/>
                  </a:cubicBezTo>
                  <a:close/>
                  <a:moveTo>
                    <a:pt x="303778" y="46392"/>
                  </a:moveTo>
                  <a:lnTo>
                    <a:pt x="152915" y="182191"/>
                  </a:lnTo>
                  <a:lnTo>
                    <a:pt x="152915" y="527732"/>
                  </a:lnTo>
                  <a:lnTo>
                    <a:pt x="214061" y="527732"/>
                  </a:lnTo>
                  <a:lnTo>
                    <a:pt x="214061" y="407842"/>
                  </a:lnTo>
                  <a:cubicBezTo>
                    <a:pt x="214061" y="358428"/>
                    <a:pt x="254291" y="318257"/>
                    <a:pt x="303778" y="318257"/>
                  </a:cubicBezTo>
                  <a:cubicBezTo>
                    <a:pt x="353264" y="318257"/>
                    <a:pt x="393583" y="358428"/>
                    <a:pt x="393583" y="407842"/>
                  </a:cubicBezTo>
                  <a:lnTo>
                    <a:pt x="393583" y="527732"/>
                  </a:lnTo>
                  <a:lnTo>
                    <a:pt x="454729" y="527732"/>
                  </a:lnTo>
                  <a:lnTo>
                    <a:pt x="454729" y="182191"/>
                  </a:lnTo>
                  <a:close/>
                  <a:moveTo>
                    <a:pt x="303811" y="0"/>
                  </a:moveTo>
                  <a:cubicBezTo>
                    <a:pt x="308562" y="0"/>
                    <a:pt x="313301" y="1689"/>
                    <a:pt x="317039" y="5066"/>
                  </a:cubicBezTo>
                  <a:lnTo>
                    <a:pt x="601053" y="260489"/>
                  </a:lnTo>
                  <a:cubicBezTo>
                    <a:pt x="609152" y="267866"/>
                    <a:pt x="609864" y="280308"/>
                    <a:pt x="602477" y="288485"/>
                  </a:cubicBezTo>
                  <a:cubicBezTo>
                    <a:pt x="595178" y="296572"/>
                    <a:pt x="582629" y="297194"/>
                    <a:pt x="574529" y="289907"/>
                  </a:cubicBezTo>
                  <a:lnTo>
                    <a:pt x="494336" y="217830"/>
                  </a:lnTo>
                  <a:lnTo>
                    <a:pt x="494336" y="547462"/>
                  </a:lnTo>
                  <a:cubicBezTo>
                    <a:pt x="494336" y="558394"/>
                    <a:pt x="485525" y="567281"/>
                    <a:pt x="474577" y="567281"/>
                  </a:cubicBezTo>
                  <a:lnTo>
                    <a:pt x="133067" y="567281"/>
                  </a:lnTo>
                  <a:cubicBezTo>
                    <a:pt x="122119" y="567281"/>
                    <a:pt x="113219" y="558394"/>
                    <a:pt x="113219" y="547462"/>
                  </a:cubicBezTo>
                  <a:lnTo>
                    <a:pt x="113219" y="217830"/>
                  </a:lnTo>
                  <a:lnTo>
                    <a:pt x="33115" y="289907"/>
                  </a:lnTo>
                  <a:cubicBezTo>
                    <a:pt x="24926" y="297194"/>
                    <a:pt x="12466" y="296572"/>
                    <a:pt x="5078" y="288485"/>
                  </a:cubicBezTo>
                  <a:cubicBezTo>
                    <a:pt x="-2220" y="280308"/>
                    <a:pt x="-1597" y="267866"/>
                    <a:pt x="6591" y="260489"/>
                  </a:cubicBezTo>
                  <a:lnTo>
                    <a:pt x="290516" y="5066"/>
                  </a:lnTo>
                  <a:cubicBezTo>
                    <a:pt x="294299" y="1689"/>
                    <a:pt x="299060" y="0"/>
                    <a:pt x="303811" y="0"/>
                  </a:cubicBezTo>
                  <a:close/>
                </a:path>
              </a:pathLst>
            </a:custGeom>
            <a:solidFill>
              <a:schemeClr val="bg2"/>
            </a:solidFill>
            <a:ln>
              <a:noFill/>
            </a:ln>
          </p:spPr>
        </p:sp>
        <p:sp>
          <p:nvSpPr>
            <p:cNvPr id="62" name="kennel_317432"/>
            <p:cNvSpPr>
              <a:spLocks noChangeAspect="1"/>
            </p:cNvSpPr>
            <p:nvPr>
              <p:custDataLst>
                <p:tags r:id="rId10"/>
              </p:custDataLst>
            </p:nvPr>
          </p:nvSpPr>
          <p:spPr bwMode="auto">
            <a:xfrm>
              <a:off x="8399" y="5764"/>
              <a:ext cx="784" cy="602"/>
            </a:xfrm>
            <a:custGeom>
              <a:avLst/>
              <a:gdLst>
                <a:gd name="connsiteX0" fmla="*/ 215557 w 607599"/>
                <a:gd name="connsiteY0" fmla="*/ 220298 h 466367"/>
                <a:gd name="connsiteX1" fmla="*/ 157174 w 607599"/>
                <a:gd name="connsiteY1" fmla="*/ 278594 h 466367"/>
                <a:gd name="connsiteX2" fmla="*/ 157174 w 607599"/>
                <a:gd name="connsiteY2" fmla="*/ 440507 h 466367"/>
                <a:gd name="connsiteX3" fmla="*/ 273941 w 607599"/>
                <a:gd name="connsiteY3" fmla="*/ 440507 h 466367"/>
                <a:gd name="connsiteX4" fmla="*/ 273941 w 607599"/>
                <a:gd name="connsiteY4" fmla="*/ 278594 h 466367"/>
                <a:gd name="connsiteX5" fmla="*/ 215557 w 607599"/>
                <a:gd name="connsiteY5" fmla="*/ 220298 h 466367"/>
                <a:gd name="connsiteX6" fmla="*/ 390708 w 607599"/>
                <a:gd name="connsiteY6" fmla="*/ 188395 h 466367"/>
                <a:gd name="connsiteX7" fmla="*/ 390708 w 607599"/>
                <a:gd name="connsiteY7" fmla="*/ 440507 h 466367"/>
                <a:gd name="connsiteX8" fmla="*/ 500978 w 607599"/>
                <a:gd name="connsiteY8" fmla="*/ 440507 h 466367"/>
                <a:gd name="connsiteX9" fmla="*/ 500978 w 607599"/>
                <a:gd name="connsiteY9" fmla="*/ 206880 h 466367"/>
                <a:gd name="connsiteX10" fmla="*/ 416162 w 607599"/>
                <a:gd name="connsiteY10" fmla="*/ 206880 h 466367"/>
                <a:gd name="connsiteX11" fmla="*/ 407529 w 607599"/>
                <a:gd name="connsiteY11" fmla="*/ 203503 h 466367"/>
                <a:gd name="connsiteX12" fmla="*/ 196339 w 607599"/>
                <a:gd name="connsiteY12" fmla="*/ 138097 h 466367"/>
                <a:gd name="connsiteX13" fmla="*/ 286903 w 607599"/>
                <a:gd name="connsiteY13" fmla="*/ 138097 h 466367"/>
                <a:gd name="connsiteX14" fmla="*/ 299802 w 607599"/>
                <a:gd name="connsiteY14" fmla="*/ 151055 h 466367"/>
                <a:gd name="connsiteX15" fmla="*/ 286903 w 607599"/>
                <a:gd name="connsiteY15" fmla="*/ 163924 h 466367"/>
                <a:gd name="connsiteX16" fmla="*/ 196339 w 607599"/>
                <a:gd name="connsiteY16" fmla="*/ 163924 h 466367"/>
                <a:gd name="connsiteX17" fmla="*/ 183440 w 607599"/>
                <a:gd name="connsiteY17" fmla="*/ 151055 h 466367"/>
                <a:gd name="connsiteX18" fmla="*/ 196339 w 607599"/>
                <a:gd name="connsiteY18" fmla="*/ 138097 h 466367"/>
                <a:gd name="connsiteX19" fmla="*/ 143353 w 607599"/>
                <a:gd name="connsiteY19" fmla="*/ 138097 h 466367"/>
                <a:gd name="connsiteX20" fmla="*/ 146380 w 607599"/>
                <a:gd name="connsiteY20" fmla="*/ 138097 h 466367"/>
                <a:gd name="connsiteX21" fmla="*/ 159377 w 607599"/>
                <a:gd name="connsiteY21" fmla="*/ 151055 h 466367"/>
                <a:gd name="connsiteX22" fmla="*/ 146380 w 607599"/>
                <a:gd name="connsiteY22" fmla="*/ 163924 h 466367"/>
                <a:gd name="connsiteX23" fmla="*/ 143353 w 607599"/>
                <a:gd name="connsiteY23" fmla="*/ 163924 h 466367"/>
                <a:gd name="connsiteX24" fmla="*/ 130445 w 607599"/>
                <a:gd name="connsiteY24" fmla="*/ 151055 h 466367"/>
                <a:gd name="connsiteX25" fmla="*/ 143353 w 607599"/>
                <a:gd name="connsiteY25" fmla="*/ 138097 h 466367"/>
                <a:gd name="connsiteX26" fmla="*/ 215468 w 607599"/>
                <a:gd name="connsiteY26" fmla="*/ 30392 h 466367"/>
                <a:gd name="connsiteX27" fmla="*/ 66305 w 607599"/>
                <a:gd name="connsiteY27" fmla="*/ 163424 h 466367"/>
                <a:gd name="connsiteX28" fmla="*/ 66305 w 607599"/>
                <a:gd name="connsiteY28" fmla="*/ 440507 h 466367"/>
                <a:gd name="connsiteX29" fmla="*/ 131186 w 607599"/>
                <a:gd name="connsiteY29" fmla="*/ 440507 h 466367"/>
                <a:gd name="connsiteX30" fmla="*/ 131186 w 607599"/>
                <a:gd name="connsiteY30" fmla="*/ 278594 h 466367"/>
                <a:gd name="connsiteX31" fmla="*/ 215557 w 607599"/>
                <a:gd name="connsiteY31" fmla="*/ 194349 h 466367"/>
                <a:gd name="connsiteX32" fmla="*/ 299840 w 607599"/>
                <a:gd name="connsiteY32" fmla="*/ 278594 h 466367"/>
                <a:gd name="connsiteX33" fmla="*/ 299840 w 607599"/>
                <a:gd name="connsiteY33" fmla="*/ 440507 h 466367"/>
                <a:gd name="connsiteX34" fmla="*/ 364720 w 607599"/>
                <a:gd name="connsiteY34" fmla="*/ 440507 h 466367"/>
                <a:gd name="connsiteX35" fmla="*/ 364720 w 607599"/>
                <a:gd name="connsiteY35" fmla="*/ 165024 h 466367"/>
                <a:gd name="connsiteX36" fmla="*/ 343182 w 607599"/>
                <a:gd name="connsiteY36" fmla="*/ 25949 h 466367"/>
                <a:gd name="connsiteX37" fmla="*/ 513260 w 607599"/>
                <a:gd name="connsiteY37" fmla="*/ 180931 h 466367"/>
                <a:gd name="connsiteX38" fmla="*/ 561141 w 607599"/>
                <a:gd name="connsiteY38" fmla="*/ 180931 h 466367"/>
                <a:gd name="connsiteX39" fmla="*/ 391064 w 607599"/>
                <a:gd name="connsiteY39" fmla="*/ 25949 h 466367"/>
                <a:gd name="connsiteX40" fmla="*/ 249288 w 607599"/>
                <a:gd name="connsiteY40" fmla="*/ 25949 h 466367"/>
                <a:gd name="connsiteX41" fmla="*/ 421146 w 607599"/>
                <a:gd name="connsiteY41" fmla="*/ 180931 h 466367"/>
                <a:gd name="connsiteX42" fmla="*/ 474723 w 607599"/>
                <a:gd name="connsiteY42" fmla="*/ 180931 h 466367"/>
                <a:gd name="connsiteX43" fmla="*/ 304646 w 607599"/>
                <a:gd name="connsiteY43" fmla="*/ 25949 h 466367"/>
                <a:gd name="connsiteX44" fmla="*/ 215557 w 607599"/>
                <a:gd name="connsiteY44" fmla="*/ 0 h 466367"/>
                <a:gd name="connsiteX45" fmla="*/ 396137 w 607599"/>
                <a:gd name="connsiteY45" fmla="*/ 0 h 466367"/>
                <a:gd name="connsiteX46" fmla="*/ 404859 w 607599"/>
                <a:gd name="connsiteY46" fmla="*/ 3377 h 466367"/>
                <a:gd name="connsiteX47" fmla="*/ 603327 w 607599"/>
                <a:gd name="connsiteY47" fmla="*/ 184396 h 466367"/>
                <a:gd name="connsiteX48" fmla="*/ 606709 w 607599"/>
                <a:gd name="connsiteY48" fmla="*/ 198615 h 466367"/>
                <a:gd name="connsiteX49" fmla="*/ 594605 w 607599"/>
                <a:gd name="connsiteY49" fmla="*/ 206880 h 466367"/>
                <a:gd name="connsiteX50" fmla="*/ 526966 w 607599"/>
                <a:gd name="connsiteY50" fmla="*/ 206880 h 466367"/>
                <a:gd name="connsiteX51" fmla="*/ 526966 w 607599"/>
                <a:gd name="connsiteY51" fmla="*/ 440507 h 466367"/>
                <a:gd name="connsiteX52" fmla="*/ 564879 w 607599"/>
                <a:gd name="connsiteY52" fmla="*/ 440507 h 466367"/>
                <a:gd name="connsiteX53" fmla="*/ 577784 w 607599"/>
                <a:gd name="connsiteY53" fmla="*/ 453482 h 466367"/>
                <a:gd name="connsiteX54" fmla="*/ 564879 w 607599"/>
                <a:gd name="connsiteY54" fmla="*/ 466367 h 466367"/>
                <a:gd name="connsiteX55" fmla="*/ 53401 w 607599"/>
                <a:gd name="connsiteY55" fmla="*/ 466367 h 466367"/>
                <a:gd name="connsiteX56" fmla="*/ 40407 w 607599"/>
                <a:gd name="connsiteY56" fmla="*/ 453482 h 466367"/>
                <a:gd name="connsiteX57" fmla="*/ 40407 w 607599"/>
                <a:gd name="connsiteY57" fmla="*/ 186618 h 466367"/>
                <a:gd name="connsiteX58" fmla="*/ 21628 w 607599"/>
                <a:gd name="connsiteY58" fmla="*/ 203325 h 466367"/>
                <a:gd name="connsiteX59" fmla="*/ 12995 w 607599"/>
                <a:gd name="connsiteY59" fmla="*/ 206613 h 466367"/>
                <a:gd name="connsiteX60" fmla="*/ 3294 w 607599"/>
                <a:gd name="connsiteY60" fmla="*/ 202347 h 466367"/>
                <a:gd name="connsiteX61" fmla="*/ 4362 w 607599"/>
                <a:gd name="connsiteY61" fmla="*/ 184041 h 466367"/>
                <a:gd name="connsiteX62" fmla="*/ 206924 w 607599"/>
                <a:gd name="connsiteY62" fmla="*/ 3288 h 466367"/>
                <a:gd name="connsiteX63" fmla="*/ 215557 w 607599"/>
                <a:gd name="connsiteY63" fmla="*/ 0 h 46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7599" h="466367">
                  <a:moveTo>
                    <a:pt x="215557" y="220298"/>
                  </a:moveTo>
                  <a:cubicBezTo>
                    <a:pt x="183339" y="220298"/>
                    <a:pt x="157174" y="246425"/>
                    <a:pt x="157174" y="278594"/>
                  </a:cubicBezTo>
                  <a:lnTo>
                    <a:pt x="157174" y="440507"/>
                  </a:lnTo>
                  <a:lnTo>
                    <a:pt x="273941" y="440507"/>
                  </a:lnTo>
                  <a:lnTo>
                    <a:pt x="273941" y="278594"/>
                  </a:lnTo>
                  <a:cubicBezTo>
                    <a:pt x="273941" y="246425"/>
                    <a:pt x="247775" y="220298"/>
                    <a:pt x="215557" y="220298"/>
                  </a:cubicBezTo>
                  <a:close/>
                  <a:moveTo>
                    <a:pt x="390708" y="188395"/>
                  </a:moveTo>
                  <a:lnTo>
                    <a:pt x="390708" y="440507"/>
                  </a:lnTo>
                  <a:lnTo>
                    <a:pt x="500978" y="440507"/>
                  </a:lnTo>
                  <a:lnTo>
                    <a:pt x="500978" y="206880"/>
                  </a:lnTo>
                  <a:lnTo>
                    <a:pt x="416162" y="206880"/>
                  </a:lnTo>
                  <a:cubicBezTo>
                    <a:pt x="412958" y="206880"/>
                    <a:pt x="409843" y="205724"/>
                    <a:pt x="407529" y="203503"/>
                  </a:cubicBezTo>
                  <a:close/>
                  <a:moveTo>
                    <a:pt x="196339" y="138097"/>
                  </a:moveTo>
                  <a:lnTo>
                    <a:pt x="286903" y="138097"/>
                  </a:lnTo>
                  <a:cubicBezTo>
                    <a:pt x="294019" y="138097"/>
                    <a:pt x="299802" y="143866"/>
                    <a:pt x="299802" y="151055"/>
                  </a:cubicBezTo>
                  <a:cubicBezTo>
                    <a:pt x="299802" y="158155"/>
                    <a:pt x="294019" y="163924"/>
                    <a:pt x="286903" y="163924"/>
                  </a:cubicBezTo>
                  <a:lnTo>
                    <a:pt x="196339" y="163924"/>
                  </a:lnTo>
                  <a:cubicBezTo>
                    <a:pt x="189223" y="163924"/>
                    <a:pt x="183440" y="158155"/>
                    <a:pt x="183440" y="151055"/>
                  </a:cubicBezTo>
                  <a:cubicBezTo>
                    <a:pt x="183440" y="143866"/>
                    <a:pt x="189223" y="138097"/>
                    <a:pt x="196339" y="138097"/>
                  </a:cubicBezTo>
                  <a:close/>
                  <a:moveTo>
                    <a:pt x="143353" y="138097"/>
                  </a:moveTo>
                  <a:lnTo>
                    <a:pt x="146380" y="138097"/>
                  </a:lnTo>
                  <a:cubicBezTo>
                    <a:pt x="153591" y="138097"/>
                    <a:pt x="159377" y="143866"/>
                    <a:pt x="159377" y="151055"/>
                  </a:cubicBezTo>
                  <a:cubicBezTo>
                    <a:pt x="159377" y="158155"/>
                    <a:pt x="153591" y="163924"/>
                    <a:pt x="146380" y="163924"/>
                  </a:cubicBezTo>
                  <a:lnTo>
                    <a:pt x="143353" y="163924"/>
                  </a:lnTo>
                  <a:cubicBezTo>
                    <a:pt x="136231" y="163924"/>
                    <a:pt x="130445" y="158155"/>
                    <a:pt x="130445" y="151055"/>
                  </a:cubicBezTo>
                  <a:cubicBezTo>
                    <a:pt x="130445" y="143866"/>
                    <a:pt x="136231" y="138097"/>
                    <a:pt x="143353" y="138097"/>
                  </a:cubicBezTo>
                  <a:close/>
                  <a:moveTo>
                    <a:pt x="215468" y="30392"/>
                  </a:moveTo>
                  <a:lnTo>
                    <a:pt x="66305" y="163424"/>
                  </a:lnTo>
                  <a:lnTo>
                    <a:pt x="66305" y="440507"/>
                  </a:lnTo>
                  <a:lnTo>
                    <a:pt x="131186" y="440507"/>
                  </a:lnTo>
                  <a:lnTo>
                    <a:pt x="131186" y="278594"/>
                  </a:lnTo>
                  <a:cubicBezTo>
                    <a:pt x="131186" y="232117"/>
                    <a:pt x="169011" y="194349"/>
                    <a:pt x="215557" y="194349"/>
                  </a:cubicBezTo>
                  <a:cubicBezTo>
                    <a:pt x="262015" y="194349"/>
                    <a:pt x="299840" y="232117"/>
                    <a:pt x="299840" y="278594"/>
                  </a:cubicBezTo>
                  <a:lnTo>
                    <a:pt x="299840" y="440507"/>
                  </a:lnTo>
                  <a:lnTo>
                    <a:pt x="364720" y="440507"/>
                  </a:lnTo>
                  <a:lnTo>
                    <a:pt x="364720" y="165024"/>
                  </a:lnTo>
                  <a:close/>
                  <a:moveTo>
                    <a:pt x="343182" y="25949"/>
                  </a:moveTo>
                  <a:lnTo>
                    <a:pt x="513260" y="180931"/>
                  </a:lnTo>
                  <a:lnTo>
                    <a:pt x="561141" y="180931"/>
                  </a:lnTo>
                  <a:lnTo>
                    <a:pt x="391064" y="25949"/>
                  </a:lnTo>
                  <a:close/>
                  <a:moveTo>
                    <a:pt x="249288" y="25949"/>
                  </a:moveTo>
                  <a:lnTo>
                    <a:pt x="421146" y="180931"/>
                  </a:lnTo>
                  <a:lnTo>
                    <a:pt x="474723" y="180931"/>
                  </a:lnTo>
                  <a:lnTo>
                    <a:pt x="304646" y="25949"/>
                  </a:lnTo>
                  <a:close/>
                  <a:moveTo>
                    <a:pt x="215557" y="0"/>
                  </a:moveTo>
                  <a:lnTo>
                    <a:pt x="396137" y="0"/>
                  </a:lnTo>
                  <a:cubicBezTo>
                    <a:pt x="399341" y="0"/>
                    <a:pt x="402456" y="1244"/>
                    <a:pt x="404859" y="3377"/>
                  </a:cubicBezTo>
                  <a:lnTo>
                    <a:pt x="603327" y="184396"/>
                  </a:lnTo>
                  <a:cubicBezTo>
                    <a:pt x="607332" y="187951"/>
                    <a:pt x="608667" y="193639"/>
                    <a:pt x="606709" y="198615"/>
                  </a:cubicBezTo>
                  <a:cubicBezTo>
                    <a:pt x="604751" y="203591"/>
                    <a:pt x="599945" y="206880"/>
                    <a:pt x="594605" y="206880"/>
                  </a:cubicBezTo>
                  <a:lnTo>
                    <a:pt x="526966" y="206880"/>
                  </a:lnTo>
                  <a:lnTo>
                    <a:pt x="526966" y="440507"/>
                  </a:lnTo>
                  <a:lnTo>
                    <a:pt x="564879" y="440507"/>
                  </a:lnTo>
                  <a:cubicBezTo>
                    <a:pt x="571999" y="440507"/>
                    <a:pt x="577784" y="446284"/>
                    <a:pt x="577784" y="453482"/>
                  </a:cubicBezTo>
                  <a:cubicBezTo>
                    <a:pt x="577784" y="460591"/>
                    <a:pt x="571999" y="466367"/>
                    <a:pt x="564879" y="466367"/>
                  </a:cubicBezTo>
                  <a:lnTo>
                    <a:pt x="53401" y="466367"/>
                  </a:lnTo>
                  <a:cubicBezTo>
                    <a:pt x="46192" y="466367"/>
                    <a:pt x="40407" y="460591"/>
                    <a:pt x="40407" y="453482"/>
                  </a:cubicBezTo>
                  <a:lnTo>
                    <a:pt x="40407" y="186618"/>
                  </a:lnTo>
                  <a:lnTo>
                    <a:pt x="21628" y="203325"/>
                  </a:lnTo>
                  <a:cubicBezTo>
                    <a:pt x="19136" y="205547"/>
                    <a:pt x="16021" y="206613"/>
                    <a:pt x="12995" y="206613"/>
                  </a:cubicBezTo>
                  <a:cubicBezTo>
                    <a:pt x="9435" y="206613"/>
                    <a:pt x="5875" y="205191"/>
                    <a:pt x="3294" y="202347"/>
                  </a:cubicBezTo>
                  <a:cubicBezTo>
                    <a:pt x="-1512" y="197015"/>
                    <a:pt x="-978" y="188840"/>
                    <a:pt x="4362" y="184041"/>
                  </a:cubicBezTo>
                  <a:lnTo>
                    <a:pt x="206924" y="3288"/>
                  </a:lnTo>
                  <a:cubicBezTo>
                    <a:pt x="209327" y="1155"/>
                    <a:pt x="212442" y="0"/>
                    <a:pt x="215557" y="0"/>
                  </a:cubicBezTo>
                  <a:close/>
                </a:path>
              </a:pathLst>
            </a:custGeom>
            <a:solidFill>
              <a:schemeClr val="bg2"/>
            </a:solidFill>
            <a:ln>
              <a:noFill/>
            </a:ln>
          </p:spPr>
          <p:txBody>
            <a:bodyPr/>
            <a:p>
              <a:endParaRPr lang="zh-CN" altLang="en-US">
                <a:latin typeface="思源宋体" panose="02020400000000000000" charset="-122"/>
                <a:ea typeface="思源宋体" panose="02020400000000000000" charset="-122"/>
                <a:cs typeface="思源宋体" panose="02020400000000000000" charset="-122"/>
              </a:endParaRPr>
            </a:p>
          </p:txBody>
        </p:sp>
        <p:pic>
          <p:nvPicPr>
            <p:cNvPr id="63" name="图片 62" descr="303b32313534303137323bb7bfd7d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8443" y="8035"/>
              <a:ext cx="696" cy="696"/>
            </a:xfrm>
            <a:prstGeom prst="rect">
              <a:avLst/>
            </a:prstGeom>
          </p:spPr>
        </p:pic>
      </p:grpSp>
    </p:spTree>
    <p:custDataLst>
      <p:tags r:id="rId14"/>
    </p:custDataLst>
  </p:cSld>
  <p:clrMapOvr>
    <a:masterClrMapping/>
  </p:clrMapOvr>
  <p:transition advTm="2000">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31"/>
                                        </p:tgtEl>
                                        <p:attrNameLst>
                                          <p:attrName>style.visibility</p:attrName>
                                        </p:attrNameLst>
                                      </p:cBhvr>
                                      <p:to>
                                        <p:strVal val="visible"/>
                                      </p:to>
                                    </p:set>
                                    <p:animEffect transition="in" filter="box(in)">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104265" y="1176020"/>
            <a:ext cx="979424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：用户输入</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仓库所有者</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仓库名</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进行深度分析。</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G6 </a:t>
            </a:r>
            <a:r>
              <a:rPr lang="zh-CN" altLang="en-US" sz="2800" b="1">
                <a:latin typeface="幼圆" panose="02010509060101010101" charset="-122"/>
                <a:ea typeface="幼圆" panose="02010509060101010101" charset="-122"/>
                <a:cs typeface="幼圆" panose="02010509060101010101" charset="-122"/>
              </a:rPr>
              <a:t>可缩放交互式图谱</a:t>
            </a:r>
            <a:r>
              <a:rPr lang="zh-CN" altLang="en-US" sz="2800">
                <a:latin typeface="幼圆" panose="02010509060101010101" charset="-122"/>
                <a:ea typeface="幼圆" panose="02010509060101010101" charset="-122"/>
                <a:cs typeface="幼圆" panose="02010509060101010101" charset="-122"/>
              </a:rPr>
              <a:t>：节点颜色代表风险等级（红</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高危，绿</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安全），边代表依赖关系。</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六维能力雷达</a:t>
            </a:r>
            <a:r>
              <a:rPr lang="zh-CN" altLang="en-US" sz="2800">
                <a:latin typeface="幼圆" panose="02010509060101010101" charset="-122"/>
                <a:ea typeface="幼圆" panose="02010509060101010101" charset="-122"/>
                <a:cs typeface="幼圆" panose="02010509060101010101" charset="-122"/>
              </a:rPr>
              <a:t>：从活跃度、安全性、影响力等维度量化项目健康度。</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风险演化趋势图</a:t>
            </a:r>
            <a:r>
              <a:rPr lang="zh-CN" altLang="en-US" sz="2800">
                <a:latin typeface="幼圆" panose="02010509060101010101" charset="-122"/>
                <a:ea typeface="幼圆" panose="02010509060101010101" charset="-122"/>
                <a:cs typeface="幼圆" panose="02010509060101010101" charset="-122"/>
              </a:rPr>
              <a:t>：展示项目过去 </a:t>
            </a:r>
            <a:r>
              <a:rPr lang="en-US" altLang="zh-CN" sz="2800">
                <a:latin typeface="幼圆" panose="02010509060101010101" charset="-122"/>
                <a:ea typeface="幼圆" panose="02010509060101010101" charset="-122"/>
                <a:cs typeface="幼圆" panose="02010509060101010101" charset="-122"/>
              </a:rPr>
              <a:t>6 </a:t>
            </a:r>
            <a:r>
              <a:rPr lang="zh-CN" altLang="en-US" sz="2800">
                <a:latin typeface="幼圆" panose="02010509060101010101" charset="-122"/>
                <a:ea typeface="幼圆" panose="02010509060101010101" charset="-122"/>
                <a:cs typeface="幼圆" panose="02010509060101010101" charset="-122"/>
              </a:rPr>
              <a:t>个月的风险波动。</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风险分析报告</a:t>
            </a:r>
            <a:r>
              <a:rPr lang="zh-CN" altLang="en-US" sz="2800">
                <a:latin typeface="幼圆" panose="02010509060101010101" charset="-122"/>
                <a:ea typeface="幼圆" panose="02010509060101010101" charset="-122"/>
                <a:cs typeface="幼圆" panose="02010509060101010101" charset="-122"/>
              </a:rPr>
              <a:t>：用户可以一键下载对应仓库综合风险分析报告</a:t>
            </a:r>
            <a:endParaRPr lang="zh-CN" altLang="en-US" sz="2800">
              <a:latin typeface="幼圆" panose="02010509060101010101" charset="-122"/>
              <a:ea typeface="幼圆" panose="02010509060101010101" charset="-122"/>
              <a:cs typeface="幼圆" panose="02010509060101010101" charset="-122"/>
            </a:endParaRPr>
          </a:p>
          <a:p>
            <a:pPr marL="685800" indent="0" algn="just" defTabSz="266700">
              <a:spcBef>
                <a:spcPts val="500"/>
              </a:spcBef>
              <a:spcAft>
                <a:spcPts val="500"/>
              </a:spcAft>
              <a:buFont typeface="Symbol" panose="05050102010706020507"/>
              <a:buNone/>
            </a:pP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tags/tag1.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p="http://schemas.openxmlformats.org/presentationml/2006/main">
  <p:tag name="KSO_WM_DIAGRAM_VIRTUALLY_FRAME" val="{&quot;height&quot;:539.7,&quot;left&quot;:0.05,&quot;top&quot;:0.05,&quot;width&quot;:960.05}"/>
</p:tagLst>
</file>

<file path=ppt/tags/tag100.xml><?xml version="1.0" encoding="utf-8"?>
<p:tagLst xmlns:p="http://schemas.openxmlformats.org/presentationml/2006/main">
  <p:tag name="KSO_WM_DIAGRAM_VIRTUALLY_FRAME" val="{&quot;height&quot;:281.4,&quot;left&quot;:77.55,&quot;top&quot;:154.8,&quot;width&quot;:811.8}"/>
</p:tagLst>
</file>

<file path=ppt/tags/tag101.xml><?xml version="1.0" encoding="utf-8"?>
<p:tagLst xmlns:p="http://schemas.openxmlformats.org/presentationml/2006/main">
  <p:tag name="KSO_WM_DIAGRAM_VIRTUALLY_FRAME" val="{&quot;height&quot;:281.4,&quot;left&quot;:77.55,&quot;top&quot;:154.8,&quot;width&quot;:811.8}"/>
</p:tagLst>
</file>

<file path=ppt/tags/tag102.xml><?xml version="1.0" encoding="utf-8"?>
<p:tagLst xmlns:p="http://schemas.openxmlformats.org/presentationml/2006/main">
  <p:tag name="KSO_WM_DIAGRAM_VIRTUALLY_FRAME" val="{&quot;height&quot;:281.4,&quot;left&quot;:77.55,&quot;top&quot;:154.8,&quot;width&quot;:811.8}"/>
</p:tagLst>
</file>

<file path=ppt/tags/tag103.xml><?xml version="1.0" encoding="utf-8"?>
<p:tagLst xmlns:p="http://schemas.openxmlformats.org/presentationml/2006/main">
  <p:tag name="KSO_WM_DIAGRAM_VIRTUALLY_FRAME" val="{&quot;height&quot;:281.4,&quot;left&quot;:77.55,&quot;top&quot;:154.8,&quot;width&quot;:811.8}"/>
</p:tagLst>
</file>

<file path=ppt/tags/tag104.xml><?xml version="1.0" encoding="utf-8"?>
<p:tagLst xmlns:p="http://schemas.openxmlformats.org/presentationml/2006/main">
  <p:tag name="KSO_WM_DIAGRAM_VIRTUALLY_FRAME" val="{&quot;height&quot;:281.4,&quot;left&quot;:77.55,&quot;top&quot;:154.8,&quot;width&quot;:811.8}"/>
</p:tagLst>
</file>

<file path=ppt/tags/tag105.xml><?xml version="1.0" encoding="utf-8"?>
<p:tagLst xmlns:p="http://schemas.openxmlformats.org/presentationml/2006/main">
  <p:tag name="KSO_WM_DIAGRAM_VIRTUALLY_FRAME" val="{&quot;height&quot;:281.4,&quot;left&quot;:77.55,&quot;top&quot;:154.8,&quot;width&quot;:811.8}"/>
</p:tagLst>
</file>

<file path=ppt/tags/tag106.xml><?xml version="1.0" encoding="utf-8"?>
<p:tagLst xmlns:p="http://schemas.openxmlformats.org/presentationml/2006/main">
  <p:tag name="KSO_WM_DIAGRAM_VIRTUALLY_FRAME" val="{&quot;height&quot;:281.4,&quot;left&quot;:77.55,&quot;top&quot;:154.8,&quot;width&quot;:811.8}"/>
</p:tagLst>
</file>

<file path=ppt/tags/tag107.xml><?xml version="1.0" encoding="utf-8"?>
<p:tagLst xmlns:p="http://schemas.openxmlformats.org/presentationml/2006/main">
  <p:tag name="KSO_WM_DIAGRAM_VIRTUALLY_FRAME" val="{&quot;height&quot;:281.4,&quot;left&quot;:77.55,&quot;top&quot;:154.8,&quot;width&quot;:811.8}"/>
</p:tagLst>
</file>

<file path=ppt/tags/tag108.xml><?xml version="1.0" encoding="utf-8"?>
<p:tagLst xmlns:p="http://schemas.openxmlformats.org/presentationml/2006/main">
  <p:tag name="KSO_WM_DIAGRAM_VIRTUALLY_FRAME" val="{&quot;height&quot;:281.4,&quot;left&quot;:77.55,&quot;top&quot;:154.8,&quot;width&quot;:811.8}"/>
</p:tagLst>
</file>

<file path=ppt/tags/tag109.xml><?xml version="1.0" encoding="utf-8"?>
<p:tagLst xmlns:p="http://schemas.openxmlformats.org/presentationml/2006/main">
  <p:tag name="KSO_WM_DIAGRAM_VIRTUALLY_FRAME" val="{&quot;height&quot;:281.4,&quot;left&quot;:77.55,&quot;top&quot;:154.8,&quot;width&quot;:811.8}"/>
</p:tagLst>
</file>

<file path=ppt/tags/tag11.xml><?xml version="1.0" encoding="utf-8"?>
<p:tagLst xmlns:p="http://schemas.openxmlformats.org/presentationml/2006/main">
  <p:tag name="KSO_WM_DIAGRAM_VIRTUALLY_FRAME" val="{&quot;height&quot;:539.7,&quot;left&quot;:0.05,&quot;top&quot;:0.05,&quot;width&quot;:960.05}"/>
</p:tagLst>
</file>

<file path=ppt/tags/tag110.xml><?xml version="1.0" encoding="utf-8"?>
<p:tagLst xmlns:p="http://schemas.openxmlformats.org/presentationml/2006/main">
  <p:tag name="KSO_WM_DIAGRAM_VIRTUALLY_FRAME" val="{&quot;height&quot;:281.4,&quot;left&quot;:77.55,&quot;top&quot;:154.8,&quot;width&quot;:811.8}"/>
</p:tagLst>
</file>

<file path=ppt/tags/tag111.xml><?xml version="1.0" encoding="utf-8"?>
<p:tagLst xmlns:p="http://schemas.openxmlformats.org/presentationml/2006/main">
  <p:tag name="KSO_WM_DIAGRAM_VIRTUALLY_FRAME" val="{&quot;height&quot;:281.4,&quot;left&quot;:77.55,&quot;top&quot;:154.8,&quot;width&quot;:811.8}"/>
</p:tagLst>
</file>

<file path=ppt/tags/tag112.xml><?xml version="1.0" encoding="utf-8"?>
<p:tagLst xmlns:p="http://schemas.openxmlformats.org/presentationml/2006/main">
  <p:tag name="KSO_WM_DIAGRAM_VIRTUALLY_FRAME" val="{&quot;height&quot;:281.4,&quot;left&quot;:77.55,&quot;top&quot;:154.8,&quot;width&quot;:811.8}"/>
</p:tagLst>
</file>

<file path=ppt/tags/tag113.xml><?xml version="1.0" encoding="utf-8"?>
<p:tagLst xmlns:p="http://schemas.openxmlformats.org/presentationml/2006/main">
  <p:tag name="KSO_WM_DIAGRAM_VIRTUALLY_FRAME" val="{&quot;height&quot;:281.4,&quot;left&quot;:77.55,&quot;top&quot;:154.8,&quot;width&quot;:811.8}"/>
</p:tagLst>
</file>

<file path=ppt/tags/tag114.xml><?xml version="1.0" encoding="utf-8"?>
<p:tagLst xmlns:p="http://schemas.openxmlformats.org/presentationml/2006/main">
  <p:tag name="KSO_WM_DIAGRAM_VIRTUALLY_FRAME" val="{&quot;height&quot;:281.4,&quot;left&quot;:77.55,&quot;top&quot;:154.8,&quot;width&quot;:811.8}"/>
</p:tagLst>
</file>

<file path=ppt/tags/tag115.xml><?xml version="1.0" encoding="utf-8"?>
<p:tagLst xmlns:p="http://schemas.openxmlformats.org/presentationml/2006/main">
  <p:tag name="KSO_WM_BEAUTIFY_FLAG" val="#wm#"/>
  <p:tag name="KSO_WM_TEMPLATE_CATEGORY" val="custom"/>
  <p:tag name="KSO_WM_TEMPLATE_INDEX" val="20205081"/>
</p:tagLst>
</file>

<file path=ppt/tags/tag116.xml><?xml version="1.0" encoding="utf-8"?>
<p:tagLst xmlns:p="http://schemas.openxmlformats.org/presentationml/2006/main">
  <p:tag name="KSO_WM_BEAUTIFY_FLAG" val="#wm#"/>
  <p:tag name="KSO_WM_TEMPLATE_CATEGORY" val="custom"/>
  <p:tag name="KSO_WM_TEMPLATE_INDEX" val="20205081"/>
</p:tagLst>
</file>

<file path=ppt/tags/tag117.xml><?xml version="1.0" encoding="utf-8"?>
<p:tagLst xmlns:p="http://schemas.openxmlformats.org/presentationml/2006/main">
  <p:tag name="FULLTEXTBEAUTIFYED" val="1"/>
  <p:tag name="COMMONDATA" val="eyJoZGlkIjoiMzgwYjcyMjA0NmRiMTE3MGYxNTBkZjA1NjY0NmZiYzkifQ=="/>
</p:tagLst>
</file>

<file path=ppt/tags/tag12.xml><?xml version="1.0" encoding="utf-8"?>
<p:tagLst xmlns:p="http://schemas.openxmlformats.org/presentationml/2006/main">
  <p:tag name="KSO_WM_DIAGRAM_VIRTUALLY_FRAME" val="{&quot;height&quot;:539.7,&quot;left&quot;:0.05,&quot;top&quot;:0.05,&quot;width&quot;:960.05}"/>
</p:tagLst>
</file>

<file path=ppt/tags/tag13.xml><?xml version="1.0" encoding="utf-8"?>
<p:tagLst xmlns:p="http://schemas.openxmlformats.org/presentationml/2006/main">
  <p:tag name="KSO_WM_DIAGRAM_VIRTUALLY_FRAME" val="{&quot;height&quot;:539.7,&quot;left&quot;:0.05,&quot;top&quot;:0.05,&quot;width&quot;:960.05}"/>
</p:tagLst>
</file>

<file path=ppt/tags/tag14.xml><?xml version="1.0" encoding="utf-8"?>
<p:tagLst xmlns:p="http://schemas.openxmlformats.org/presentationml/2006/main">
  <p:tag name="KSO_WM_DIAGRAM_VIRTUALLY_FRAME" val="{&quot;height&quot;:539.7,&quot;left&quot;:0.05,&quot;top&quot;:0.05,&quot;width&quot;:960.05}"/>
</p:tagLst>
</file>

<file path=ppt/tags/tag15.xml><?xml version="1.0" encoding="utf-8"?>
<p:tagLst xmlns:p="http://schemas.openxmlformats.org/presentationml/2006/main">
  <p:tag name="KSO_WM_DIAGRAM_VIRTUALLY_FRAME" val="{&quot;height&quot;:539.7,&quot;left&quot;:0.05,&quot;top&quot;:0.05,&quot;width&quot;:960.05}"/>
</p:tagLst>
</file>

<file path=ppt/tags/tag16.xml><?xml version="1.0" encoding="utf-8"?>
<p:tagLst xmlns:p="http://schemas.openxmlformats.org/presentationml/2006/main">
  <p:tag name="KSO_WM_DIAGRAM_VIRTUALLY_FRAME" val="{&quot;height&quot;:539.7,&quot;left&quot;:0.05,&quot;top&quot;:0.05,&quot;width&quot;:960.05}"/>
</p:tagLst>
</file>

<file path=ppt/tags/tag17.xml><?xml version="1.0" encoding="utf-8"?>
<p:tagLst xmlns:p="http://schemas.openxmlformats.org/presentationml/2006/main">
  <p:tag name="KSO_WM_DIAGRAM_VIRTUALLY_FRAME" val="{&quot;height&quot;:539.7,&quot;left&quot;:0.05,&quot;top&quot;:0.05,&quot;width&quot;:960.05}"/>
</p:tagLst>
</file>

<file path=ppt/tags/tag18.xml><?xml version="1.0" encoding="utf-8"?>
<p:tagLst xmlns:p="http://schemas.openxmlformats.org/presentationml/2006/main">
  <p:tag name="KSO_WM_DIAGRAM_VIRTUALLY_FRAME" val="{&quot;height&quot;:539.7,&quot;left&quot;:0.05,&quot;top&quot;:0.05,&quot;width&quot;:960.05}"/>
</p:tagLst>
</file>

<file path=ppt/tags/tag19.xml><?xml version="1.0" encoding="utf-8"?>
<p:tagLst xmlns:p="http://schemas.openxmlformats.org/presentationml/2006/main">
  <p:tag name="KSO_WM_DIAGRAM_VIRTUALLY_FRAME" val="{&quot;height&quot;:539.7,&quot;left&quot;:0.05,&quot;top&quot;:0.05,&quot;width&quot;:960.05}"/>
</p:tagLst>
</file>

<file path=ppt/tags/tag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p="http://schemas.openxmlformats.org/presentationml/2006/main">
  <p:tag name="KSO_WM_BEAUTIFY_FLAG" val="#wm#"/>
  <p:tag name="KSO_WM_TEMPLATE_CATEGORY" val="custom"/>
  <p:tag name="KSO_WM_TEMPLATE_INDEX" val="20205081"/>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3.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4.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5.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6.xml><?xml version="1.0" encoding="utf-8"?>
<p:tagLst xmlns:p="http://schemas.openxmlformats.org/presentationml/2006/main">
  <p:tag name="KSO_WM_BEAUTIFY_FLAG" val="#wm#"/>
  <p:tag name="KSO_WM_TEMPLATE_CATEGORY" val="custom"/>
  <p:tag name="KSO_WM_TEMPLATE_INDEX" val="20205081"/>
</p:tagLst>
</file>

<file path=ppt/tags/tag27.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8.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9.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xml><?xml version="1.0" encoding="utf-8"?>
<p:tagLst xmlns:p="http://schemas.openxmlformats.org/presentationml/2006/main">
  <p:tag name="KSO_WM_DIAGRAM_VIRTUALLY_FRAME" val="{&quot;height&quot;:539.7,&quot;left&quot;:0.05,&quot;top&quot;:0.05,&quot;width&quot;:960.05}"/>
</p:tagLst>
</file>

<file path=ppt/tags/tag30.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1.xml><?xml version="1.0" encoding="utf-8"?>
<p:tagLst xmlns:p="http://schemas.openxmlformats.org/presentationml/2006/main">
  <p:tag name="KSO_WM_BEAUTIFY_FLAG" val="#wm#"/>
  <p:tag name="KSO_WM_TEMPLATE_CATEGORY" val="custom"/>
  <p:tag name="KSO_WM_TEMPLATE_INDEX" val="20205081"/>
</p:tagLst>
</file>

<file path=ppt/tags/tag32.xml><?xml version="1.0" encoding="utf-8"?>
<p:tagLst xmlns:p="http://schemas.openxmlformats.org/presentationml/2006/main">
  <p:tag name="KSO_WM_DIAGRAM_VIRTUALLY_FRAME" val="{&quot;height&quot;:287.35,&quot;left&quot;:92.35,&quot;top&quot;:138.5,&quot;width&quot;:790.55}"/>
</p:tagLst>
</file>

<file path=ppt/tags/tag33.xml><?xml version="1.0" encoding="utf-8"?>
<p:tagLst xmlns:p="http://schemas.openxmlformats.org/presentationml/2006/main">
  <p:tag name="KSO_WM_DIAGRAM_VIRTUALLY_FRAME" val="{&quot;height&quot;:287.35,&quot;left&quot;:92.35,&quot;top&quot;:138.5,&quot;width&quot;:790.55}"/>
</p:tagLst>
</file>

<file path=ppt/tags/tag34.xml><?xml version="1.0" encoding="utf-8"?>
<p:tagLst xmlns:p="http://schemas.openxmlformats.org/presentationml/2006/main">
  <p:tag name="KSO_WM_DIAGRAM_VIRTUALLY_FRAME" val="{&quot;height&quot;:287.35,&quot;left&quot;:92.35,&quot;top&quot;:138.5,&quot;width&quot;:790.55}"/>
</p:tagLst>
</file>

<file path=ppt/tags/tag35.xml><?xml version="1.0" encoding="utf-8"?>
<p:tagLst xmlns:p="http://schemas.openxmlformats.org/presentationml/2006/main">
  <p:tag name="KSO_WM_DIAGRAM_VIRTUALLY_FRAME" val="{&quot;height&quot;:287.35,&quot;left&quot;:92.35,&quot;top&quot;:138.5,&quot;width&quot;:790.55}"/>
</p:tagLst>
</file>

<file path=ppt/tags/tag36.xml><?xml version="1.0" encoding="utf-8"?>
<p:tagLst xmlns:p="http://schemas.openxmlformats.org/presentationml/2006/main">
  <p:tag name="KSO_WM_DIAGRAM_VIRTUALLY_FRAME" val="{&quot;height&quot;:287.35,&quot;left&quot;:92.35,&quot;top&quot;:138.5,&quot;width&quot;:790.55}"/>
</p:tagLst>
</file>

<file path=ppt/tags/tag37.xml><?xml version="1.0" encoding="utf-8"?>
<p:tagLst xmlns:p="http://schemas.openxmlformats.org/presentationml/2006/main">
  <p:tag name="KSO_WM_DIAGRAM_VIRTUALLY_FRAME" val="{&quot;height&quot;:287.35,&quot;left&quot;:92.35,&quot;top&quot;:138.5,&quot;width&quot;:790.55}"/>
</p:tagLst>
</file>

<file path=ppt/tags/tag38.xml><?xml version="1.0" encoding="utf-8"?>
<p:tagLst xmlns:p="http://schemas.openxmlformats.org/presentationml/2006/main">
  <p:tag name="KSO_WM_DIAGRAM_VIRTUALLY_FRAME" val="{&quot;height&quot;:287.35,&quot;left&quot;:92.35,&quot;top&quot;:138.5,&quot;width&quot;:790.55}"/>
</p:tagLst>
</file>

<file path=ppt/tags/tag39.xml><?xml version="1.0" encoding="utf-8"?>
<p:tagLst xmlns:p="http://schemas.openxmlformats.org/presentationml/2006/main">
  <p:tag name="KSO_WM_DIAGRAM_VIRTUALLY_FRAME" val="{&quot;height&quot;:287.35,&quot;left&quot;:92.35,&quot;top&quot;:138.5,&quot;width&quot;:790.55}"/>
</p:tagLst>
</file>

<file path=ppt/tags/tag4.xml><?xml version="1.0" encoding="utf-8"?>
<p:tagLst xmlns:p="http://schemas.openxmlformats.org/presentationml/2006/main">
  <p:tag name="KSO_WM_DIAGRAM_VIRTUALLY_FRAME" val="{&quot;height&quot;:539.7,&quot;left&quot;:0.05,&quot;top&quot;:0.05,&quot;width&quot;:960.05}"/>
</p:tagLst>
</file>

<file path=ppt/tags/tag40.xml><?xml version="1.0" encoding="utf-8"?>
<p:tagLst xmlns:p="http://schemas.openxmlformats.org/presentationml/2006/main">
  <p:tag name="KSO_WM_DIAGRAM_VIRTUALLY_FRAME" val="{&quot;height&quot;:287.35,&quot;left&quot;:92.35,&quot;top&quot;:138.5,&quot;width&quot;:790.55}"/>
</p:tagLst>
</file>

<file path=ppt/tags/tag41.xml><?xml version="1.0" encoding="utf-8"?>
<p:tagLst xmlns:p="http://schemas.openxmlformats.org/presentationml/2006/main">
  <p:tag name="KSO_WM_DIAGRAM_VIRTUALLY_FRAME" val="{&quot;height&quot;:287.35,&quot;left&quot;:92.35,&quot;top&quot;:138.5,&quot;width&quot;:790.55}"/>
</p:tagLst>
</file>

<file path=ppt/tags/tag42.xml><?xml version="1.0" encoding="utf-8"?>
<p:tagLst xmlns:p="http://schemas.openxmlformats.org/presentationml/2006/main">
  <p:tag name="KSO_WM_DIAGRAM_VIRTUALLY_FRAME" val="{&quot;height&quot;:287.35,&quot;left&quot;:92.35,&quot;top&quot;:138.5,&quot;width&quot;:790.55}"/>
</p:tagLst>
</file>

<file path=ppt/tags/tag43.xml><?xml version="1.0" encoding="utf-8"?>
<p:tagLst xmlns:p="http://schemas.openxmlformats.org/presentationml/2006/main">
  <p:tag name="KSO_WM_DIAGRAM_VIRTUALLY_FRAME" val="{&quot;height&quot;:287.35,&quot;left&quot;:92.35,&quot;top&quot;:138.5,&quot;width&quot;:790.55}"/>
</p:tagLst>
</file>

<file path=ppt/tags/tag44.xml><?xml version="1.0" encoding="utf-8"?>
<p:tagLst xmlns:p="http://schemas.openxmlformats.org/presentationml/2006/main">
  <p:tag name="KSO_WM_BEAUTIFY_FLAG" val="#wm#"/>
  <p:tag name="KSO_WM_TEMPLATE_CATEGORY" val="custom"/>
  <p:tag name="KSO_WM_TEMPLATE_INDEX" val="20205081"/>
</p:tagLst>
</file>

<file path=ppt/tags/tag45.xml><?xml version="1.0" encoding="utf-8"?>
<p:tagLst xmlns:p="http://schemas.openxmlformats.org/presentationml/2006/main">
  <p:tag name="KSO_WM_BEAUTIFY_FLAG" val="#wm#"/>
  <p:tag name="KSO_WM_TEMPLATE_CATEGORY" val="custom"/>
  <p:tag name="KSO_WM_TEMPLATE_INDEX" val="20205081"/>
</p:tagLst>
</file>

<file path=ppt/tags/tag46.xml><?xml version="1.0" encoding="utf-8"?>
<p:tagLst xmlns:p="http://schemas.openxmlformats.org/presentationml/2006/main">
  <p:tag name="KSO_WM_DIAGRAM_VIRTUALLY_FRAME" val="{&quot;height&quot;:369.14997459325076,&quot;left&quot;:92.65,&quot;top&quot;:104.75002540674923,&quot;width&quot;:781.8}"/>
</p:tagLst>
</file>

<file path=ppt/tags/tag47.xml><?xml version="1.0" encoding="utf-8"?>
<p:tagLst xmlns:p="http://schemas.openxmlformats.org/presentationml/2006/main">
  <p:tag name="KSO_WM_DIAGRAM_VIRTUALLY_FRAME" val="{&quot;height&quot;:319.25,&quot;left&quot;:92.65,&quot;top&quot;:154.65,&quot;width&quot;:781.8}"/>
</p:tagLst>
</file>

<file path=ppt/tags/tag48.xml><?xml version="1.0" encoding="utf-8"?>
<p:tagLst xmlns:p="http://schemas.openxmlformats.org/presentationml/2006/main">
  <p:tag name="KSO_WM_DIAGRAM_VIRTUALLY_FRAME" val="{&quot;height&quot;:319.25,&quot;left&quot;:92.65,&quot;top&quot;:154.65,&quot;width&quot;:781.8}"/>
</p:tagLst>
</file>

<file path=ppt/tags/tag49.xml><?xml version="1.0" encoding="utf-8"?>
<p:tagLst xmlns:p="http://schemas.openxmlformats.org/presentationml/2006/main">
  <p:tag name="KSO_WM_DIAGRAM_VIRTUALLY_FRAME" val="{&quot;height&quot;:319.25,&quot;left&quot;:92.65,&quot;top&quot;:154.65,&quot;width&quot;:781.8}"/>
</p:tagLst>
</file>

<file path=ppt/tags/tag5.xml><?xml version="1.0" encoding="utf-8"?>
<p:tagLst xmlns:p="http://schemas.openxmlformats.org/presentationml/2006/main">
  <p:tag name="KSO_WM_DIAGRAM_VIRTUALLY_FRAME" val="{&quot;height&quot;:539.7,&quot;left&quot;:0.05,&quot;top&quot;:0.05,&quot;width&quot;:960.05}"/>
</p:tagLst>
</file>

<file path=ppt/tags/tag50.xml><?xml version="1.0" encoding="utf-8"?>
<p:tagLst xmlns:p="http://schemas.openxmlformats.org/presentationml/2006/main">
  <p:tag name="KSO_WM_DIAGRAM_VIRTUALLY_FRAME" val="{&quot;height&quot;:369.14997459325076,&quot;left&quot;:92.65,&quot;top&quot;:104.75002540674923,&quot;width&quot;:781.8}"/>
</p:tagLst>
</file>

<file path=ppt/tags/tag51.xml><?xml version="1.0" encoding="utf-8"?>
<p:tagLst xmlns:p="http://schemas.openxmlformats.org/presentationml/2006/main">
  <p:tag name="KSO_WM_DIAGRAM_VIRTUALLY_FRAME" val="{&quot;height&quot;:369.14997459325076,&quot;left&quot;:92.65,&quot;top&quot;:104.75002540674923,&quot;width&quot;:781.8}"/>
</p:tagLst>
</file>

<file path=ppt/tags/tag52.xml><?xml version="1.0" encoding="utf-8"?>
<p:tagLst xmlns:p="http://schemas.openxmlformats.org/presentationml/2006/main">
  <p:tag name="KSO_WM_DIAGRAM_VIRTUALLY_FRAME" val="{&quot;height&quot;:369.14997459325076,&quot;left&quot;:92.65,&quot;top&quot;:104.75002540674923,&quot;width&quot;:781.8}"/>
</p:tagLst>
</file>

<file path=ppt/tags/tag53.xml><?xml version="1.0" encoding="utf-8"?>
<p:tagLst xmlns:p="http://schemas.openxmlformats.org/presentationml/2006/main">
  <p:tag name="KSO_WM_DIAGRAM_VIRTUALLY_FRAME" val="{&quot;height&quot;:319.25,&quot;left&quot;:92.65,&quot;top&quot;:154.65,&quot;width&quot;:781.8}"/>
</p:tagLst>
</file>

<file path=ppt/tags/tag54.xml><?xml version="1.0" encoding="utf-8"?>
<p:tagLst xmlns:p="http://schemas.openxmlformats.org/presentationml/2006/main">
  <p:tag name="KSO_WM_DIAGRAM_VIRTUALLY_FRAME" val="{&quot;height&quot;:369.14997459325076,&quot;left&quot;:92.65,&quot;top&quot;:104.75002540674923,&quot;width&quot;:781.8}"/>
</p:tagLst>
</file>

<file path=ppt/tags/tag55.xml><?xml version="1.0" encoding="utf-8"?>
<p:tagLst xmlns:p="http://schemas.openxmlformats.org/presentationml/2006/main">
  <p:tag name="KSO_WM_DIAGRAM_VIRTUALLY_FRAME" val="{&quot;height&quot;:369.14997459325076,&quot;left&quot;:92.65,&quot;top&quot;:104.75002540674923,&quot;width&quot;:781.8}"/>
</p:tagLst>
</file>

<file path=ppt/tags/tag56.xml><?xml version="1.0" encoding="utf-8"?>
<p:tagLst xmlns:p="http://schemas.openxmlformats.org/presentationml/2006/main">
  <p:tag name="KSO_WM_BEAUTIFY_FLAG" val="#wm#"/>
  <p:tag name="KSO_WM_TEMPLATE_CATEGORY" val="custom"/>
  <p:tag name="KSO_WM_TEMPLATE_INDEX" val="20205081"/>
</p:tagLst>
</file>

<file path=ppt/tags/tag57.xml><?xml version="1.0" encoding="utf-8"?>
<p:tagLst xmlns:p="http://schemas.openxmlformats.org/presentationml/2006/main">
  <p:tag name="KSO_WM_BEAUTIFY_FLAG" val="#wm#"/>
  <p:tag name="KSO_WM_TEMPLATE_CATEGORY" val="custom"/>
  <p:tag name="KSO_WM_TEMPLATE_INDEX" val="20205081"/>
</p:tagLst>
</file>

<file path=ppt/tags/tag58.xml><?xml version="1.0" encoding="utf-8"?>
<p:tagLst xmlns:p="http://schemas.openxmlformats.org/presentationml/2006/main">
  <p:tag name="KSO_WM_BEAUTIFY_FLAG" val="#wm#"/>
  <p:tag name="KSO_WM_TEMPLATE_CATEGORY" val="custom"/>
  <p:tag name="KSO_WM_TEMPLATE_INDEX" val="20205081"/>
</p:tagLst>
</file>

<file path=ppt/tags/tag59.xml><?xml version="1.0" encoding="utf-8"?>
<p:tagLst xmlns:p="http://schemas.openxmlformats.org/presentationml/2006/main">
  <p:tag name="KSO_WM_BEAUTIFY_FLAG" val="#wm#"/>
  <p:tag name="KSO_WM_TEMPLATE_CATEGORY" val="custom"/>
  <p:tag name="KSO_WM_TEMPLATE_INDEX" val="20205081"/>
</p:tagLst>
</file>

<file path=ppt/tags/tag6.xml><?xml version="1.0" encoding="utf-8"?>
<p:tagLst xmlns:p="http://schemas.openxmlformats.org/presentationml/2006/main">
  <p:tag name="KSO_WM_DIAGRAM_VIRTUALLY_FRAME" val="{&quot;height&quot;:539.7,&quot;left&quot;:0.05,&quot;top&quot;:0.05,&quot;width&quot;:960.05}"/>
</p:tagLst>
</file>

<file path=ppt/tags/tag60.xml><?xml version="1.0" encoding="utf-8"?>
<p:tagLst xmlns:p="http://schemas.openxmlformats.org/presentationml/2006/main">
  <p:tag name="KSO_WM_BEAUTIFY_FLAG" val="#wm#"/>
  <p:tag name="KSO_WM_TEMPLATE_CATEGORY" val="custom"/>
  <p:tag name="KSO_WM_TEMPLATE_INDEX" val="20205081"/>
</p:tagLst>
</file>

<file path=ppt/tags/tag61.xml><?xml version="1.0" encoding="utf-8"?>
<p:tagLst xmlns:p="http://schemas.openxmlformats.org/presentationml/2006/main">
  <p:tag name="KSO_WM_BEAUTIFY_FLAG" val="#wm#"/>
  <p:tag name="KSO_WM_TEMPLATE_CATEGORY" val="custom"/>
  <p:tag name="KSO_WM_TEMPLATE_INDEX" val="20205081"/>
</p:tagLst>
</file>

<file path=ppt/tags/tag62.xml><?xml version="1.0" encoding="utf-8"?>
<p:tagLst xmlns:p="http://schemas.openxmlformats.org/presentationml/2006/main">
  <p:tag name="KSO_WM_BEAUTIFY_FLAG" val="#wm#"/>
  <p:tag name="KSO_WM_TEMPLATE_CATEGORY" val="custom"/>
  <p:tag name="KSO_WM_TEMPLATE_INDEX" val="20205081"/>
</p:tagLst>
</file>

<file path=ppt/tags/tag63.xml><?xml version="1.0" encoding="utf-8"?>
<p:tagLst xmlns:p="http://schemas.openxmlformats.org/presentationml/2006/main">
  <p:tag name="KSO_WM_DIAGRAM_VIRTUALLY_FRAME" val="{&quot;height&quot;:415.75,&quot;left&quot;:67,&quot;top&quot;:177.1,&quot;width&quot;:852.8}"/>
</p:tagLst>
</file>

<file path=ppt/tags/tag64.xml><?xml version="1.0" encoding="utf-8"?>
<p:tagLst xmlns:p="http://schemas.openxmlformats.org/presentationml/2006/main">
  <p:tag name="KSO_WM_DIAGRAM_VIRTUALLY_FRAME" val="{&quot;height&quot;:350.3,&quot;left&quot;:67,&quot;top&quot;:177.1,&quot;width&quot;:846.5}"/>
</p:tagLst>
</file>

<file path=ppt/tags/tag65.xml><?xml version="1.0" encoding="utf-8"?>
<p:tagLst xmlns:p="http://schemas.openxmlformats.org/presentationml/2006/main">
  <p:tag name="KSO_WM_DIAGRAM_VIRTUALLY_FRAME" val="{&quot;height&quot;:415.75,&quot;left&quot;:67,&quot;top&quot;:177.1,&quot;width&quot;:852.8}"/>
</p:tagLst>
</file>

<file path=ppt/tags/tag66.xml><?xml version="1.0" encoding="utf-8"?>
<p:tagLst xmlns:p="http://schemas.openxmlformats.org/presentationml/2006/main">
  <p:tag name="KSO_WM_DIAGRAM_VIRTUALLY_FRAME" val="{&quot;height&quot;:415.75,&quot;left&quot;:67,&quot;top&quot;:177.1,&quot;width&quot;:852.8}"/>
</p:tagLst>
</file>

<file path=ppt/tags/tag67.xml><?xml version="1.0" encoding="utf-8"?>
<p:tagLst xmlns:p="http://schemas.openxmlformats.org/presentationml/2006/main">
  <p:tag name="KSO_WM_DIAGRAM_VIRTUALLY_FRAME" val="{&quot;height&quot;:415.75,&quot;left&quot;:67,&quot;top&quot;:177.1,&quot;width&quot;:852.8}"/>
</p:tagLst>
</file>

<file path=ppt/tags/tag68.xml><?xml version="1.0" encoding="utf-8"?>
<p:tagLst xmlns:p="http://schemas.openxmlformats.org/presentationml/2006/main">
  <p:tag name="KSO_WM_DIAGRAM_VIRTUALLY_FRAME" val="{&quot;height&quot;:350.3,&quot;left&quot;:67,&quot;top&quot;:177.1,&quot;width&quot;:846.5}"/>
</p:tagLst>
</file>

<file path=ppt/tags/tag69.xml><?xml version="1.0" encoding="utf-8"?>
<p:tagLst xmlns:p="http://schemas.openxmlformats.org/presentationml/2006/main">
  <p:tag name="KSO_WM_DIAGRAM_VIRTUALLY_FRAME" val="{&quot;height&quot;:350.3,&quot;left&quot;:67,&quot;top&quot;:177.1,&quot;width&quot;:846.5}"/>
</p:tagLst>
</file>

<file path=ppt/tags/tag7.xml><?xml version="1.0" encoding="utf-8"?>
<p:tagLst xmlns:p="http://schemas.openxmlformats.org/presentationml/2006/main">
  <p:tag name="KSO_WM_DIAGRAM_VIRTUALLY_FRAME" val="{&quot;height&quot;:539.7,&quot;left&quot;:0.05,&quot;top&quot;:0.05,&quot;width&quot;:960.05}"/>
</p:tagLst>
</file>

<file path=ppt/tags/tag70.xml><?xml version="1.0" encoding="utf-8"?>
<p:tagLst xmlns:p="http://schemas.openxmlformats.org/presentationml/2006/main">
  <p:tag name="KSO_WM_DIAGRAM_VIRTUALLY_FRAME" val="{&quot;height&quot;:415.75,&quot;left&quot;:67,&quot;top&quot;:177.1,&quot;width&quot;:852.8}"/>
</p:tagLst>
</file>

<file path=ppt/tags/tag71.xml><?xml version="1.0" encoding="utf-8"?>
<p:tagLst xmlns:p="http://schemas.openxmlformats.org/presentationml/2006/main">
  <p:tag name="KSO_WM_DIAGRAM_VIRTUALLY_FRAME" val="{&quot;height&quot;:415.75,&quot;left&quot;:67,&quot;top&quot;:177.1,&quot;width&quot;:852.8}"/>
</p:tagLst>
</file>

<file path=ppt/tags/tag72.xml><?xml version="1.0" encoding="utf-8"?>
<p:tagLst xmlns:p="http://schemas.openxmlformats.org/presentationml/2006/main">
  <p:tag name="KSO_WM_DIAGRAM_VIRTUALLY_FRAME" val="{&quot;height&quot;:415.75,&quot;left&quot;:67,&quot;top&quot;:177.1,&quot;width&quot;:852.8}"/>
</p:tagLst>
</file>

<file path=ppt/tags/tag73.xml><?xml version="1.0" encoding="utf-8"?>
<p:tagLst xmlns:p="http://schemas.openxmlformats.org/presentationml/2006/main">
  <p:tag name="KSO_WM_DIAGRAM_VIRTUALLY_FRAME" val="{&quot;height&quot;:415.75,&quot;left&quot;:67,&quot;top&quot;:177.1,&quot;width&quot;:852.8}"/>
</p:tagLst>
</file>

<file path=ppt/tags/tag74.xml><?xml version="1.0" encoding="utf-8"?>
<p:tagLst xmlns:p="http://schemas.openxmlformats.org/presentationml/2006/main">
  <p:tag name="KSO_WM_DIAGRAM_VIRTUALLY_FRAME" val="{&quot;height&quot;:415.75,&quot;left&quot;:67,&quot;top&quot;:177.1,&quot;width&quot;:852.8}"/>
</p:tagLst>
</file>

<file path=ppt/tags/tag75.xml><?xml version="1.0" encoding="utf-8"?>
<p:tagLst xmlns:p="http://schemas.openxmlformats.org/presentationml/2006/main">
  <p:tag name="KSO_WM_DIAGRAM_VIRTUALLY_FRAME" val="{&quot;height&quot;:415.75,&quot;left&quot;:67,&quot;top&quot;:177.1,&quot;width&quot;:852.8}"/>
</p:tagLst>
</file>

<file path=ppt/tags/tag76.xml><?xml version="1.0" encoding="utf-8"?>
<p:tagLst xmlns:p="http://schemas.openxmlformats.org/presentationml/2006/main">
  <p:tag name="KSO_WM_DIAGRAM_VIRTUALLY_FRAME" val="{&quot;height&quot;:350.3,&quot;left&quot;:67,&quot;top&quot;:177.1,&quot;width&quot;:846.5}"/>
</p:tagLst>
</file>

<file path=ppt/tags/tag77.xml><?xml version="1.0" encoding="utf-8"?>
<p:tagLst xmlns:p="http://schemas.openxmlformats.org/presentationml/2006/main">
  <p:tag name="KSO_WM_DIAGRAM_VIRTUALLY_FRAME" val="{&quot;height&quot;:415.75,&quot;left&quot;:67,&quot;top&quot;:177.1,&quot;width&quot;:852.8}"/>
</p:tagLst>
</file>

<file path=ppt/tags/tag78.xml><?xml version="1.0" encoding="utf-8"?>
<p:tagLst xmlns:p="http://schemas.openxmlformats.org/presentationml/2006/main">
  <p:tag name="KSO_WM_DIAGRAM_VIRTUALLY_FRAME" val="{&quot;height&quot;:415.75,&quot;left&quot;:67,&quot;top&quot;:177.1,&quot;width&quot;:852.8}"/>
</p:tagLst>
</file>

<file path=ppt/tags/tag79.xml><?xml version="1.0" encoding="utf-8"?>
<p:tagLst xmlns:p="http://schemas.openxmlformats.org/presentationml/2006/main">
  <p:tag name="KSO_WM_DIAGRAM_VIRTUALLY_FRAME" val="{&quot;height&quot;:415.75,&quot;left&quot;:67,&quot;top&quot;:177.1,&quot;width&quot;:852.8}"/>
</p:tagLst>
</file>

<file path=ppt/tags/tag8.xml><?xml version="1.0" encoding="utf-8"?>
<p:tagLst xmlns:p="http://schemas.openxmlformats.org/presentationml/2006/main">
  <p:tag name="KSO_WM_DIAGRAM_VIRTUALLY_FRAME" val="{&quot;height&quot;:539.7,&quot;left&quot;:0.05,&quot;top&quot;:0.05,&quot;width&quot;:960.05}"/>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TABLE_ENDDRAG_ORIGIN_RECT" val="839*327"/>
  <p:tag name="TABLE_ENDDRAG_RECT" val="66*124*839*327"/>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DIAGRAM_VIRTUALLY_FRAME" val="{&quot;height&quot;:281.4,&quot;left&quot;:77.55,&quot;top&quot;:154.8,&quot;width&quot;:811.8}"/>
</p:tagLst>
</file>

<file path=ppt/tags/tag86.xml><?xml version="1.0" encoding="utf-8"?>
<p:tagLst xmlns:p="http://schemas.openxmlformats.org/presentationml/2006/main">
  <p:tag name="KSO_WM_DIAGRAM_VIRTUALLY_FRAME" val="{&quot;height&quot;:281.4,&quot;left&quot;:77.55,&quot;top&quot;:154.8,&quot;width&quot;:811.8}"/>
</p:tagLst>
</file>

<file path=ppt/tags/tag87.xml><?xml version="1.0" encoding="utf-8"?>
<p:tagLst xmlns:p="http://schemas.openxmlformats.org/presentationml/2006/main">
  <p:tag name="KSO_WM_DIAGRAM_VIRTUALLY_FRAME" val="{&quot;height&quot;:281.4,&quot;left&quot;:77.55,&quot;top&quot;:154.8,&quot;width&quot;:811.8}"/>
</p:tagLst>
</file>

<file path=ppt/tags/tag88.xml><?xml version="1.0" encoding="utf-8"?>
<p:tagLst xmlns:p="http://schemas.openxmlformats.org/presentationml/2006/main">
  <p:tag name="KSO_WM_DIAGRAM_VIRTUALLY_FRAME" val="{&quot;height&quot;:281.4,&quot;left&quot;:77.55,&quot;top&quot;:154.8,&quot;width&quot;:811.8}"/>
</p:tagLst>
</file>

<file path=ppt/tags/tag89.xml><?xml version="1.0" encoding="utf-8"?>
<p:tagLst xmlns:p="http://schemas.openxmlformats.org/presentationml/2006/main">
  <p:tag name="KSO_WM_DIAGRAM_VIRTUALLY_FRAME" val="{&quot;height&quot;:281.4,&quot;left&quot;:77.55,&quot;top&quot;:154.8,&quot;width&quot;:811.8}"/>
</p:tagLst>
</file>

<file path=ppt/tags/tag9.xml><?xml version="1.0" encoding="utf-8"?>
<p:tagLst xmlns:p="http://schemas.openxmlformats.org/presentationml/2006/main">
  <p:tag name="KSO_WM_DIAGRAM_VIRTUALLY_FRAME" val="{&quot;height&quot;:539.7,&quot;left&quot;:0.05,&quot;top&quot;:0.05,&quot;width&quot;:960.05}"/>
</p:tagLst>
</file>

<file path=ppt/tags/tag90.xml><?xml version="1.0" encoding="utf-8"?>
<p:tagLst xmlns:p="http://schemas.openxmlformats.org/presentationml/2006/main">
  <p:tag name="KSO_WM_DIAGRAM_VIRTUALLY_FRAME" val="{&quot;height&quot;:281.4,&quot;left&quot;:77.55,&quot;top&quot;:154.8,&quot;width&quot;:811.8}"/>
</p:tagLst>
</file>

<file path=ppt/tags/tag91.xml><?xml version="1.0" encoding="utf-8"?>
<p:tagLst xmlns:p="http://schemas.openxmlformats.org/presentationml/2006/main">
  <p:tag name="KSO_WM_DIAGRAM_VIRTUALLY_FRAME" val="{&quot;height&quot;:281.4,&quot;left&quot;:77.55,&quot;top&quot;:154.8,&quot;width&quot;:811.8}"/>
</p:tagLst>
</file>

<file path=ppt/tags/tag92.xml><?xml version="1.0" encoding="utf-8"?>
<p:tagLst xmlns:p="http://schemas.openxmlformats.org/presentationml/2006/main">
  <p:tag name="KSO_WM_DIAGRAM_VIRTUALLY_FRAME" val="{&quot;height&quot;:281.4,&quot;left&quot;:77.55,&quot;top&quot;:154.8,&quot;width&quot;:811.8}"/>
</p:tagLst>
</file>

<file path=ppt/tags/tag93.xml><?xml version="1.0" encoding="utf-8"?>
<p:tagLst xmlns:p="http://schemas.openxmlformats.org/presentationml/2006/main">
  <p:tag name="KSO_WM_DIAGRAM_VIRTUALLY_FRAME" val="{&quot;height&quot;:281.4,&quot;left&quot;:77.55,&quot;top&quot;:154.8,&quot;width&quot;:811.8}"/>
</p:tagLst>
</file>

<file path=ppt/tags/tag94.xml><?xml version="1.0" encoding="utf-8"?>
<p:tagLst xmlns:p="http://schemas.openxmlformats.org/presentationml/2006/main">
  <p:tag name="KSO_WM_DIAGRAM_VIRTUALLY_FRAME" val="{&quot;height&quot;:281.4,&quot;left&quot;:77.55,&quot;top&quot;:154.8,&quot;width&quot;:811.8}"/>
</p:tagLst>
</file>

<file path=ppt/tags/tag95.xml><?xml version="1.0" encoding="utf-8"?>
<p:tagLst xmlns:p="http://schemas.openxmlformats.org/presentationml/2006/main">
  <p:tag name="KSO_WM_DIAGRAM_VIRTUALLY_FRAME" val="{&quot;height&quot;:281.4,&quot;left&quot;:77.55,&quot;top&quot;:154.8,&quot;width&quot;:811.8}"/>
</p:tagLst>
</file>

<file path=ppt/tags/tag96.xml><?xml version="1.0" encoding="utf-8"?>
<p:tagLst xmlns:p="http://schemas.openxmlformats.org/presentationml/2006/main">
  <p:tag name="KSO_WM_DIAGRAM_VIRTUALLY_FRAME" val="{&quot;height&quot;:281.4,&quot;left&quot;:77.55,&quot;top&quot;:154.8,&quot;width&quot;:811.8}"/>
</p:tagLst>
</file>

<file path=ppt/tags/tag97.xml><?xml version="1.0" encoding="utf-8"?>
<p:tagLst xmlns:p="http://schemas.openxmlformats.org/presentationml/2006/main">
  <p:tag name="KSO_WM_DIAGRAM_VIRTUALLY_FRAME" val="{&quot;height&quot;:281.4,&quot;left&quot;:77.55,&quot;top&quot;:154.8,&quot;width&quot;:811.8}"/>
</p:tagLst>
</file>

<file path=ppt/tags/tag98.xml><?xml version="1.0" encoding="utf-8"?>
<p:tagLst xmlns:p="http://schemas.openxmlformats.org/presentationml/2006/main">
  <p:tag name="KSO_WM_DIAGRAM_VIRTUALLY_FRAME" val="{&quot;height&quot;:281.4,&quot;left&quot;:77.55,&quot;top&quot;:154.8,&quot;width&quot;:811.8}"/>
</p:tagLst>
</file>

<file path=ppt/tags/tag99.xml><?xml version="1.0" encoding="utf-8"?>
<p:tagLst xmlns:p="http://schemas.openxmlformats.org/presentationml/2006/main">
  <p:tag name="KSO_WM_DIAGRAM_VIRTUALLY_FRAME" val="{&quot;height&quot;:281.4,&quot;left&quot;:77.55,&quot;top&quot;:154.8,&quot;width&quot;:811.8}"/>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思源宋体"/>
        <a:ea typeface="思源宋体"/>
        <a:cs typeface=""/>
      </a:majorFont>
      <a:minorFont>
        <a:latin typeface="思源宋体"/>
        <a:ea typeface="思源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3253</Words>
  <Application>WPS 演示</Application>
  <PresentationFormat>宽屏</PresentationFormat>
  <Paragraphs>251</Paragraphs>
  <Slides>20</Slides>
  <Notes>1</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宋体</vt:lpstr>
      <vt:lpstr>Wingdings</vt:lpstr>
      <vt:lpstr>微软雅黑</vt:lpstr>
      <vt:lpstr>Wingdings</vt:lpstr>
      <vt:lpstr>思源宋体</vt:lpstr>
      <vt:lpstr>幼圆</vt:lpstr>
      <vt:lpstr>思源黑体 CN Bold</vt:lpstr>
      <vt:lpstr>字魂35号-经典雅黑</vt:lpstr>
      <vt:lpstr>黑体</vt:lpstr>
      <vt:lpstr>Symbol</vt:lpstr>
      <vt:lpstr>Courier New</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wzz</cp:lastModifiedBy>
  <cp:revision>19</cp:revision>
  <dcterms:created xsi:type="dcterms:W3CDTF">2025-12-31T03:25:00Z</dcterms:created>
  <dcterms:modified xsi:type="dcterms:W3CDTF">2025-12-31T18:53:20Z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KSOSaveFontToCloudKey">
    <vt:lpwstr>212913176_cloud</vt:lpwstr>
  </property>
  <property fmtid="{D5CDD505-2E9C-101B-9397-08002B2CF9AE}" pid="4" name="ICV">
    <vt:lpwstr>AB50F8AE397349A384673F6A939CF297_13</vt:lpwstr>
  </property>
</Properties>
</file>

<file path=docProps/thumbnail.jpeg>
</file>